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handoutMasterIdLst>
    <p:handoutMasterId r:id="rId20"/>
  </p:handoutMasterIdLst>
  <p:sldIdLst>
    <p:sldId id="267" r:id="rId5"/>
    <p:sldId id="268" r:id="rId6"/>
    <p:sldId id="288" r:id="rId7"/>
    <p:sldId id="304" r:id="rId8"/>
    <p:sldId id="276" r:id="rId9"/>
    <p:sldId id="305" r:id="rId10"/>
    <p:sldId id="291" r:id="rId11"/>
    <p:sldId id="293" r:id="rId12"/>
    <p:sldId id="295" r:id="rId13"/>
    <p:sldId id="297" r:id="rId14"/>
    <p:sldId id="302" r:id="rId15"/>
    <p:sldId id="307" r:id="rId16"/>
    <p:sldId id="308" r:id="rId17"/>
    <p:sldId id="306" r:id="rId18"/>
  </p:sldIdLst>
  <p:sldSz cx="9144000" cy="6858000" type="screen4x3"/>
  <p:notesSz cx="7099300" cy="10234613"/>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0F4C"/>
    <a:srgbClr val="800080"/>
    <a:srgbClr val="CC00CC"/>
    <a:srgbClr val="7373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8488" autoAdjust="0"/>
  </p:normalViewPr>
  <p:slideViewPr>
    <p:cSldViewPr snapToObjects="1">
      <p:cViewPr varScale="1">
        <p:scale>
          <a:sx n="53" d="100"/>
          <a:sy n="53" d="100"/>
        </p:scale>
        <p:origin x="3294" y="60"/>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gridSpacing cx="1828800" cy="18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76142" cy="51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t" anchorCtr="0" compatLnSpc="1">
            <a:prstTxWarp prst="textNoShape">
              <a:avLst/>
            </a:prstTxWarp>
          </a:bodyPr>
          <a:lstStyle>
            <a:lvl1pPr eaLnBrk="0" hangingPunct="0">
              <a:defRPr sz="1200">
                <a:latin typeface="Arial" panose="020B0604020202020204" pitchFamily="34" charset="0"/>
              </a:defRPr>
            </a:lvl1pPr>
          </a:lstStyle>
          <a:p>
            <a:pPr>
              <a:defRPr/>
            </a:pPr>
            <a:r>
              <a:rPr lang="en-US" altLang="en-US"/>
              <a:t>The Audit Experience: Facts &amp; Fiction</a:t>
            </a:r>
          </a:p>
        </p:txBody>
      </p:sp>
      <p:sp>
        <p:nvSpPr>
          <p:cNvPr id="15363" name="Rectangle 3"/>
          <p:cNvSpPr>
            <a:spLocks noGrp="1" noChangeArrowheads="1"/>
          </p:cNvSpPr>
          <p:nvPr>
            <p:ph type="dt" sz="quarter" idx="1"/>
          </p:nvPr>
        </p:nvSpPr>
        <p:spPr bwMode="auto">
          <a:xfrm>
            <a:off x="4021503" y="0"/>
            <a:ext cx="3076142" cy="51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t" anchorCtr="0" compatLnSpc="1">
            <a:prstTxWarp prst="textNoShape">
              <a:avLst/>
            </a:prstTxWarp>
          </a:bodyPr>
          <a:lstStyle>
            <a:lvl1pPr algn="r" eaLnBrk="0" hangingPunct="0">
              <a:defRPr sz="1200">
                <a:latin typeface="Arial" panose="020B0604020202020204" pitchFamily="34" charset="0"/>
              </a:defRPr>
            </a:lvl1pPr>
          </a:lstStyle>
          <a:p>
            <a:pPr>
              <a:defRPr/>
            </a:pPr>
            <a:r>
              <a:rPr lang="en-US" altLang="en-US"/>
              <a:t>25/09/2020</a:t>
            </a:r>
          </a:p>
        </p:txBody>
      </p:sp>
      <p:sp>
        <p:nvSpPr>
          <p:cNvPr id="15364" name="Rectangle 4"/>
          <p:cNvSpPr>
            <a:spLocks noGrp="1" noChangeArrowheads="1"/>
          </p:cNvSpPr>
          <p:nvPr>
            <p:ph type="ftr" sz="quarter" idx="2"/>
          </p:nvPr>
        </p:nvSpPr>
        <p:spPr bwMode="auto">
          <a:xfrm>
            <a:off x="1" y="9721331"/>
            <a:ext cx="3076142" cy="511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b" anchorCtr="0" compatLnSpc="1">
            <a:prstTxWarp prst="textNoShape">
              <a:avLst/>
            </a:prstTxWarp>
          </a:bodyPr>
          <a:lstStyle>
            <a:lvl1pPr eaLnBrk="0" hangingPunct="0">
              <a:defRPr sz="1200">
                <a:latin typeface="Arial" panose="020B0604020202020204" pitchFamily="34" charset="0"/>
              </a:defRPr>
            </a:lvl1pPr>
          </a:lstStyle>
          <a:p>
            <a:pPr>
              <a:defRPr/>
            </a:pPr>
            <a:endParaRPr lang="en-US" altLang="en-US"/>
          </a:p>
        </p:txBody>
      </p:sp>
      <p:sp>
        <p:nvSpPr>
          <p:cNvPr id="15365" name="Rectangle 5"/>
          <p:cNvSpPr>
            <a:spLocks noGrp="1" noChangeArrowheads="1"/>
          </p:cNvSpPr>
          <p:nvPr>
            <p:ph type="sldNum" sz="quarter" idx="3"/>
          </p:nvPr>
        </p:nvSpPr>
        <p:spPr bwMode="auto">
          <a:xfrm>
            <a:off x="4021503" y="9721331"/>
            <a:ext cx="3076142" cy="511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b" anchorCtr="0" compatLnSpc="1">
            <a:prstTxWarp prst="textNoShape">
              <a:avLst/>
            </a:prstTxWarp>
          </a:bodyPr>
          <a:lstStyle>
            <a:lvl1pPr algn="r">
              <a:defRPr sz="1200"/>
            </a:lvl1pPr>
          </a:lstStyle>
          <a:p>
            <a:pPr>
              <a:defRPr/>
            </a:pPr>
            <a:fld id="{893F4F28-DAD3-44D1-8EA0-11FCD7BE20A4}" type="slidenum">
              <a:rPr lang="en-US" altLang="en-US"/>
              <a:pPr>
                <a:defRPr/>
              </a:pPr>
              <a:t>‹#›</a:t>
            </a:fld>
            <a:endParaRPr lang="en-US" altLang="en-US"/>
          </a:p>
        </p:txBody>
      </p:sp>
    </p:spTree>
    <p:extLst>
      <p:ext uri="{BB962C8B-B14F-4D97-AF65-F5344CB8AC3E}">
        <p14:creationId xmlns:p14="http://schemas.microsoft.com/office/powerpoint/2010/main" val="1807722159"/>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76142" cy="51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t" anchorCtr="0" compatLnSpc="1">
            <a:prstTxWarp prst="textNoShape">
              <a:avLst/>
            </a:prstTxWarp>
          </a:bodyPr>
          <a:lstStyle>
            <a:lvl1pPr eaLnBrk="0" hangingPunct="0">
              <a:defRPr sz="1200">
                <a:latin typeface="Arial" panose="020B0604020202020204" pitchFamily="34" charset="0"/>
              </a:defRPr>
            </a:lvl1pPr>
          </a:lstStyle>
          <a:p>
            <a:pPr>
              <a:defRPr/>
            </a:pPr>
            <a:r>
              <a:rPr lang="en-US" altLang="en-US"/>
              <a:t>The Audit Experience: Facts &amp; Fiction</a:t>
            </a:r>
          </a:p>
        </p:txBody>
      </p:sp>
      <p:sp>
        <p:nvSpPr>
          <p:cNvPr id="18435" name="Rectangle 3"/>
          <p:cNvSpPr>
            <a:spLocks noGrp="1" noChangeArrowheads="1"/>
          </p:cNvSpPr>
          <p:nvPr>
            <p:ph type="dt" idx="1"/>
          </p:nvPr>
        </p:nvSpPr>
        <p:spPr bwMode="auto">
          <a:xfrm>
            <a:off x="4021503" y="0"/>
            <a:ext cx="3076142" cy="51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t" anchorCtr="0" compatLnSpc="1">
            <a:prstTxWarp prst="textNoShape">
              <a:avLst/>
            </a:prstTxWarp>
          </a:bodyPr>
          <a:lstStyle>
            <a:lvl1pPr algn="r" eaLnBrk="0" hangingPunct="0">
              <a:defRPr sz="1200">
                <a:latin typeface="Arial" panose="020B0604020202020204" pitchFamily="34" charset="0"/>
              </a:defRPr>
            </a:lvl1pPr>
          </a:lstStyle>
          <a:p>
            <a:pPr>
              <a:defRPr/>
            </a:pPr>
            <a:r>
              <a:rPr lang="en-US" altLang="en-US"/>
              <a:t>25/09/2020</a:t>
            </a:r>
          </a:p>
        </p:txBody>
      </p:sp>
      <p:sp>
        <p:nvSpPr>
          <p:cNvPr id="3076" name="Rectangle 4"/>
          <p:cNvSpPr>
            <a:spLocks noGrp="1" noRot="1" noChangeAspect="1" noChangeArrowheads="1" noTextEdit="1"/>
          </p:cNvSpPr>
          <p:nvPr>
            <p:ph type="sldImg" idx="2"/>
          </p:nvPr>
        </p:nvSpPr>
        <p:spPr bwMode="auto">
          <a:xfrm>
            <a:off x="992188" y="768350"/>
            <a:ext cx="5114925" cy="3835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710263" y="4861482"/>
            <a:ext cx="5678778" cy="4604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8438" name="Rectangle 6"/>
          <p:cNvSpPr>
            <a:spLocks noGrp="1" noChangeArrowheads="1"/>
          </p:cNvSpPr>
          <p:nvPr>
            <p:ph type="ftr" sz="quarter" idx="4"/>
          </p:nvPr>
        </p:nvSpPr>
        <p:spPr bwMode="auto">
          <a:xfrm>
            <a:off x="1" y="9721331"/>
            <a:ext cx="3076142" cy="511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b" anchorCtr="0" compatLnSpc="1">
            <a:prstTxWarp prst="textNoShape">
              <a:avLst/>
            </a:prstTxWarp>
          </a:bodyPr>
          <a:lstStyle>
            <a:lvl1pPr eaLnBrk="0" hangingPunct="0">
              <a:defRPr sz="1200">
                <a:latin typeface="Arial" panose="020B0604020202020204" pitchFamily="34" charset="0"/>
              </a:defRPr>
            </a:lvl1pPr>
          </a:lstStyle>
          <a:p>
            <a:pPr>
              <a:defRPr/>
            </a:pPr>
            <a:endParaRPr lang="en-US" altLang="en-US"/>
          </a:p>
        </p:txBody>
      </p:sp>
      <p:sp>
        <p:nvSpPr>
          <p:cNvPr id="18439" name="Rectangle 7"/>
          <p:cNvSpPr>
            <a:spLocks noGrp="1" noChangeArrowheads="1"/>
          </p:cNvSpPr>
          <p:nvPr>
            <p:ph type="sldNum" sz="quarter" idx="5"/>
          </p:nvPr>
        </p:nvSpPr>
        <p:spPr bwMode="auto">
          <a:xfrm>
            <a:off x="4021503" y="9721331"/>
            <a:ext cx="3076142" cy="511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35" tIns="47317" rIns="94635" bIns="47317" numCol="1" anchor="b" anchorCtr="0" compatLnSpc="1">
            <a:prstTxWarp prst="textNoShape">
              <a:avLst/>
            </a:prstTxWarp>
          </a:bodyPr>
          <a:lstStyle>
            <a:lvl1pPr algn="r">
              <a:defRPr sz="1200"/>
            </a:lvl1pPr>
          </a:lstStyle>
          <a:p>
            <a:pPr>
              <a:defRPr/>
            </a:pPr>
            <a:fld id="{2475834E-30FC-4996-9843-B8F54A53B43F}" type="slidenum">
              <a:rPr lang="en-US" altLang="en-US"/>
              <a:pPr>
                <a:defRPr/>
              </a:pPr>
              <a:t>‹#›</a:t>
            </a:fld>
            <a:endParaRPr lang="en-US" altLang="en-US"/>
          </a:p>
        </p:txBody>
      </p:sp>
    </p:spTree>
    <p:extLst>
      <p:ext uri="{BB962C8B-B14F-4D97-AF65-F5344CB8AC3E}">
        <p14:creationId xmlns:p14="http://schemas.microsoft.com/office/powerpoint/2010/main" val="2179087062"/>
      </p:ext>
    </p:extLst>
  </p:cSld>
  <p:clrMap bg1="lt1" tx1="dk1" bg2="lt2" tx2="dk2" accent1="accent1" accent2="accent2" accent3="accent3" accent4="accent4" accent5="accent5" accent6="accent6" hlink="hlink" folHlink="folHlink"/>
  <p:hf ftr="0"/>
  <p:notesStyle>
    <a:lvl1pPr algn="l" defTabSz="457200" rtl="0" eaLnBrk="0" fontAlgn="base" hangingPunct="0">
      <a:spcBef>
        <a:spcPct val="30000"/>
      </a:spcBef>
      <a:spcAft>
        <a:spcPct val="0"/>
      </a:spcAft>
      <a:defRPr sz="1200"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training.gov.au/"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pPr marL="177441" indent="-177441">
              <a:buFontTx/>
              <a:buChar char="•"/>
            </a:pPr>
            <a:r>
              <a:rPr lang="en-AU" altLang="en-US" sz="900" dirty="0">
                <a:latin typeface="Arial" panose="020B0604020202020204" pitchFamily="34" charset="0"/>
                <a:cs typeface="Arial" panose="020B0604020202020204" pitchFamily="34" charset="0"/>
              </a:rPr>
              <a:t>Session moderator to provide directions to participants about platform and participating in the session.</a:t>
            </a:r>
          </a:p>
          <a:p>
            <a:pPr marL="177441" indent="-177441">
              <a:buFontTx/>
              <a:buChar char="•"/>
            </a:pPr>
            <a:r>
              <a:rPr lang="en-AU" altLang="en-US" sz="900" dirty="0">
                <a:latin typeface="Arial" panose="020B0604020202020204" pitchFamily="34" charset="0"/>
                <a:cs typeface="Arial" panose="020B0604020202020204" pitchFamily="34" charset="0"/>
              </a:rPr>
              <a:t>Moderator to handover to the facilitator.</a:t>
            </a:r>
          </a:p>
          <a:p>
            <a:pPr marL="177441" indent="-177441">
              <a:buFontTx/>
              <a:buChar char="•"/>
            </a:pPr>
            <a:endParaRPr lang="en-AU" altLang="en-US" sz="900" dirty="0">
              <a:latin typeface="Arial" panose="020B0604020202020204" pitchFamily="34" charset="0"/>
              <a:cs typeface="Arial" panose="020B0604020202020204" pitchFamily="34" charset="0"/>
            </a:endParaRPr>
          </a:p>
          <a:p>
            <a:pPr marL="177441" indent="-177441">
              <a:buFontTx/>
              <a:buChar char="•"/>
            </a:pPr>
            <a:r>
              <a:rPr lang="en-AU" altLang="en-US" sz="900" dirty="0">
                <a:latin typeface="Arial" panose="020B0604020202020204" pitchFamily="34" charset="0"/>
                <a:cs typeface="Arial" panose="020B0604020202020204" pitchFamily="34" charset="0"/>
              </a:rPr>
              <a:t>Good Morning</a:t>
            </a:r>
          </a:p>
          <a:p>
            <a:pPr marL="177441" indent="-177441">
              <a:buFontTx/>
              <a:buChar char="•"/>
            </a:pPr>
            <a:r>
              <a:rPr lang="en-AU" altLang="en-US" sz="900" dirty="0">
                <a:latin typeface="Arial" panose="020B0604020202020204" pitchFamily="34" charset="0"/>
                <a:cs typeface="Arial" panose="020B0604020202020204" pitchFamily="34" charset="0"/>
              </a:rPr>
              <a:t>Looking at Preparing for Audit</a:t>
            </a:r>
          </a:p>
          <a:p>
            <a:pPr marL="177441" indent="-177441">
              <a:buFontTx/>
              <a:buChar char="•"/>
            </a:pPr>
            <a:r>
              <a:rPr lang="en-AU" altLang="en-US" sz="900" dirty="0">
                <a:latin typeface="Arial" panose="020B0604020202020204" pitchFamily="34" charset="0"/>
                <a:cs typeface="Arial" panose="020B0604020202020204" pitchFamily="34" charset="0"/>
              </a:rPr>
              <a:t>Check that the participants have the following documents (this will have been emailed to participants prior to the session).</a:t>
            </a:r>
          </a:p>
          <a:p>
            <a:pPr marL="709761" lvl="1" indent="-236587">
              <a:buFont typeface="+mj-lt"/>
              <a:buAutoNum type="arabicPeriod"/>
            </a:pPr>
            <a:r>
              <a:rPr lang="en-AU" altLang="en-US" sz="900" dirty="0">
                <a:latin typeface="Arial" panose="020B0604020202020204" pitchFamily="34" charset="0"/>
                <a:cs typeface="Arial" panose="020B0604020202020204" pitchFamily="34" charset="0"/>
              </a:rPr>
              <a:t>The Preparing for Audit Webinar Handout – based on the information provided on the TAC Website for those who like a hard copy document to annotate.</a:t>
            </a:r>
          </a:p>
          <a:p>
            <a:pPr marL="709761" lvl="1" indent="-236587">
              <a:buFont typeface="+mj-lt"/>
              <a:buAutoNum type="arabicPeriod"/>
            </a:pPr>
            <a:r>
              <a:rPr lang="en-AU" altLang="en-US" sz="900" dirty="0">
                <a:latin typeface="Arial" panose="020B0604020202020204" pitchFamily="34" charset="0"/>
                <a:cs typeface="Arial" panose="020B0604020202020204" pitchFamily="34" charset="0"/>
              </a:rPr>
              <a:t>The TAC Risk Framework</a:t>
            </a:r>
          </a:p>
          <a:p>
            <a:pPr marL="709761" lvl="1" indent="-236587">
              <a:buFont typeface="+mj-lt"/>
              <a:buAutoNum type="arabicPeriod"/>
            </a:pPr>
            <a:r>
              <a:rPr lang="en-AU" altLang="en-US" sz="900" dirty="0">
                <a:latin typeface="Arial" panose="020B0604020202020204" pitchFamily="34" charset="0"/>
                <a:cs typeface="Arial" panose="020B0604020202020204" pitchFamily="34" charset="0"/>
              </a:rPr>
              <a:t>The TAC Annual Regulatory Strategy 2019-2021 – Latest </a:t>
            </a:r>
            <a:r>
              <a:rPr lang="en-AU" altLang="en-US" sz="900" dirty="0" smtClean="0">
                <a:latin typeface="Arial" panose="020B0604020202020204" pitchFamily="34" charset="0"/>
                <a:cs typeface="Arial" panose="020B0604020202020204" pitchFamily="34" charset="0"/>
              </a:rPr>
              <a:t>version.  New version coming out October. </a:t>
            </a:r>
            <a:endParaRPr lang="en-AU" altLang="en-US" sz="900" dirty="0">
              <a:latin typeface="Arial" panose="020B0604020202020204" pitchFamily="34" charset="0"/>
              <a:cs typeface="Arial" panose="020B0604020202020204" pitchFamily="34" charset="0"/>
            </a:endParaRPr>
          </a:p>
          <a:p>
            <a:pPr marL="709761" lvl="1" indent="-236587">
              <a:buFont typeface="+mj-lt"/>
              <a:buAutoNum type="arabicPeriod"/>
            </a:pPr>
            <a:r>
              <a:rPr lang="en-GB" altLang="en-US" sz="900" dirty="0">
                <a:latin typeface="Arial" panose="020B0604020202020204" pitchFamily="34" charset="0"/>
                <a:cs typeface="Arial" panose="020B0604020202020204" pitchFamily="34" charset="0"/>
              </a:rPr>
              <a:t>TAC Fact Sheet - Assuring Quality </a:t>
            </a:r>
            <a:endParaRPr lang="en-AU" altLang="en-US" sz="900" dirty="0">
              <a:latin typeface="Arial" panose="020B0604020202020204" pitchFamily="34" charset="0"/>
              <a:cs typeface="Arial" panose="020B0604020202020204" pitchFamily="34" charset="0"/>
            </a:endParaRPr>
          </a:p>
          <a:p>
            <a:pPr marL="709761" lvl="1" indent="-236587">
              <a:buFont typeface="+mj-lt"/>
              <a:buAutoNum type="arabicPeriod"/>
            </a:pPr>
            <a:r>
              <a:rPr lang="en-AU" altLang="en-US" sz="900" dirty="0">
                <a:latin typeface="Arial" panose="020B0604020202020204" pitchFamily="34" charset="0"/>
                <a:cs typeface="Arial" panose="020B0604020202020204" pitchFamily="34" charset="0"/>
              </a:rPr>
              <a:t>TAC</a:t>
            </a:r>
            <a:r>
              <a:rPr lang="en-AU" altLang="en-US" sz="900" baseline="0" dirty="0">
                <a:latin typeface="Arial" panose="020B0604020202020204" pitchFamily="34" charset="0"/>
                <a:cs typeface="Arial" panose="020B0604020202020204" pitchFamily="34" charset="0"/>
              </a:rPr>
              <a:t> Fact Sheet – Records Management</a:t>
            </a:r>
          </a:p>
          <a:p>
            <a:pPr marL="709761" lvl="1" indent="-236587">
              <a:buFont typeface="+mj-lt"/>
              <a:buAutoNum type="arabicPeriod"/>
            </a:pPr>
            <a:r>
              <a:rPr lang="en-GB" altLang="en-US" sz="900" dirty="0">
                <a:latin typeface="Arial" panose="020B0604020202020204" pitchFamily="34" charset="0"/>
                <a:cs typeface="Arial" panose="020B0604020202020204" pitchFamily="34" charset="0"/>
              </a:rPr>
              <a:t>TAC Fact Sheet - Managing Non-Compliance against the Standards for RTOs</a:t>
            </a:r>
          </a:p>
          <a:p>
            <a:pPr marL="709761" lvl="1" indent="-236587">
              <a:buFont typeface="+mj-lt"/>
              <a:buAutoNum type="arabicPeriod"/>
            </a:pPr>
            <a:r>
              <a:rPr lang="en-GB" altLang="en-US" sz="900" dirty="0">
                <a:latin typeface="Arial" panose="020B0604020202020204" pitchFamily="34" charset="0"/>
                <a:cs typeface="Arial" panose="020B0604020202020204" pitchFamily="34" charset="0"/>
              </a:rPr>
              <a:t>Example Audit Report</a:t>
            </a:r>
            <a:endParaRPr lang="en-AU" altLang="en-US" sz="900" dirty="0">
              <a:latin typeface="Arial" panose="020B0604020202020204" pitchFamily="34" charset="0"/>
              <a:cs typeface="Arial" panose="020B0604020202020204" pitchFamily="34" charset="0"/>
            </a:endParaRPr>
          </a:p>
          <a:p>
            <a:pPr marL="236587" indent="-236587">
              <a:buFont typeface="Arial" panose="020B0604020202020204" pitchFamily="34" charset="0"/>
              <a:buChar char="•"/>
            </a:pPr>
            <a:endParaRPr lang="en-AU" altLang="en-US" sz="900" dirty="0">
              <a:latin typeface="Arial Narrow" panose="020B0606020202030204" pitchFamily="34" charset="0"/>
            </a:endParaRPr>
          </a:p>
          <a:p>
            <a:pPr marL="236587" indent="-236587">
              <a:buFont typeface="Arial" panose="020B0604020202020204" pitchFamily="34" charset="0"/>
              <a:buChar char="•"/>
            </a:pPr>
            <a:endParaRPr lang="en-AU" altLang="en-US" sz="900" dirty="0">
              <a:latin typeface="Arial Narrow" panose="020B0606020202030204" pitchFamily="34" charset="0"/>
            </a:endParaRPr>
          </a:p>
          <a:p>
            <a:pPr marL="236587" indent="-236587">
              <a:buFont typeface="Arial" panose="020B0604020202020204" pitchFamily="34" charset="0"/>
              <a:buChar char="•"/>
            </a:pPr>
            <a:endParaRPr lang="en-AU" altLang="en-US" sz="900" dirty="0">
              <a:latin typeface="Arial Narrow" panose="020B0606020202030204" pitchFamily="34" charset="0"/>
            </a:endParaRPr>
          </a:p>
          <a:p>
            <a:pPr marL="236587" indent="-236587">
              <a:buFont typeface="Arial" panose="020B0604020202020204" pitchFamily="34" charset="0"/>
              <a:buChar char="•"/>
            </a:pPr>
            <a:endParaRPr lang="en-AU" altLang="en-US" sz="900" dirty="0">
              <a:latin typeface="Arial Narrow" panose="020B0606020202030204" pitchFamily="34" charset="0"/>
            </a:endParaRPr>
          </a:p>
          <a:p>
            <a:pPr marL="236587" indent="-236587">
              <a:buFont typeface="Arial" panose="020B0604020202020204" pitchFamily="34" charset="0"/>
              <a:buChar char="•"/>
            </a:pPr>
            <a:endParaRPr lang="en-AU" altLang="en-US" sz="900" dirty="0">
              <a:latin typeface="Arial Narrow" panose="020B0606020202030204" pitchFamily="34" charset="0"/>
            </a:endParaRPr>
          </a:p>
          <a:p>
            <a:pPr marL="709761" lvl="1" indent="-236587">
              <a:buFont typeface="Arial" panose="020B0604020202020204" pitchFamily="34" charset="0"/>
              <a:buChar char="•"/>
            </a:pPr>
            <a:endParaRPr lang="en-AU" altLang="en-US" sz="900" dirty="0">
              <a:latin typeface="Arial Narrow" panose="020B0606020202030204" pitchFamily="34" charset="0"/>
            </a:endParaRPr>
          </a:p>
        </p:txBody>
      </p:sp>
      <p:sp>
        <p:nvSpPr>
          <p:cNvPr id="614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62C7B80-FB81-4A4B-B4B9-893CCF4CD5CD}" type="slidenum">
              <a:rPr lang="en-US" altLang="en-US" smtClean="0"/>
              <a:pPr/>
              <a:t>1</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3" name="Header Placeholder 2"/>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3329892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AU" altLang="en-US" sz="900" b="1" dirty="0">
                <a:latin typeface="Arial" panose="020B0604020202020204" pitchFamily="34" charset="0"/>
                <a:cs typeface="Arial" panose="020B0604020202020204" pitchFamily="34" charset="0"/>
              </a:rPr>
              <a:t>After the Audit </a:t>
            </a:r>
            <a:endParaRPr lang="en-AU" altLang="en-US" sz="900" b="1" dirty="0" smtClean="0">
              <a:latin typeface="Arial" panose="020B0604020202020204" pitchFamily="34" charset="0"/>
              <a:cs typeface="Arial" panose="020B0604020202020204" pitchFamily="34" charset="0"/>
            </a:endParaRPr>
          </a:p>
          <a:p>
            <a:pPr>
              <a:defRPr/>
            </a:pPr>
            <a:r>
              <a:rPr lang="en-AU" altLang="en-US" sz="900" b="0" i="1" dirty="0" smtClean="0">
                <a:latin typeface="Arial" panose="020B0604020202020204" pitchFamily="34" charset="0"/>
                <a:cs typeface="Arial" panose="020B0604020202020204" pitchFamily="34" charset="0"/>
              </a:rPr>
              <a:t>Page 16- 22</a:t>
            </a:r>
            <a:r>
              <a:rPr lang="en-AU" altLang="en-US" sz="900" b="0" i="1" baseline="0" dirty="0" smtClean="0">
                <a:latin typeface="Arial" panose="020B0604020202020204" pitchFamily="34" charset="0"/>
                <a:cs typeface="Arial" panose="020B0604020202020204" pitchFamily="34" charset="0"/>
              </a:rPr>
              <a:t> Handout</a:t>
            </a:r>
          </a:p>
          <a:p>
            <a:pPr>
              <a:defRPr/>
            </a:pPr>
            <a:endParaRPr lang="en-AU" altLang="en-US" sz="900" b="0" i="1" dirty="0">
              <a:latin typeface="Arial" panose="020B0604020202020204" pitchFamily="34" charset="0"/>
              <a:cs typeface="Arial" panose="020B0604020202020204" pitchFamily="34" charset="0"/>
            </a:endParaRPr>
          </a:p>
          <a:p>
            <a:pPr>
              <a:defRPr/>
            </a:pPr>
            <a:r>
              <a:rPr lang="en-AU" sz="900" b="1" dirty="0">
                <a:latin typeface="Arial" panose="020B0604020202020204" pitchFamily="34" charset="0"/>
                <a:cs typeface="Arial" panose="020B0604020202020204" pitchFamily="34" charset="0"/>
              </a:rPr>
              <a:t>The Audit </a:t>
            </a:r>
            <a:r>
              <a:rPr lang="en-AU" sz="900" b="1" dirty="0" smtClean="0">
                <a:latin typeface="Arial" panose="020B0604020202020204" pitchFamily="34" charset="0"/>
                <a:cs typeface="Arial" panose="020B0604020202020204" pitchFamily="34" charset="0"/>
              </a:rPr>
              <a:t>Report</a:t>
            </a:r>
          </a:p>
          <a:p>
            <a:pPr>
              <a:defRPr/>
            </a:pPr>
            <a:r>
              <a:rPr lang="en-AU" sz="900" b="0" i="1" dirty="0" smtClean="0">
                <a:latin typeface="Arial" panose="020B0604020202020204" pitchFamily="34" charset="0"/>
                <a:cs typeface="Arial" panose="020B0604020202020204" pitchFamily="34" charset="0"/>
              </a:rPr>
              <a:t>View Audit Report handout as an example</a:t>
            </a:r>
            <a:endParaRPr lang="en-AU" sz="900" b="0" i="1"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RTO will receive a report identifying if compliant or non-compliant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Any strengths and opportunities for improvement will be included. </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Includes lists of evidence sighted</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Can be a very big document</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Section 1 - Audit Details</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Organisation details and overview</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Audit date &amp; Site Audited</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Standards audited</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Interviews Conducted</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Scope of Delivery applied for</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Section 2 - Summary of Overall Audit Outcomes</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Overall Level of Compliance</a:t>
            </a:r>
          </a:p>
          <a:p>
            <a:pPr marL="1107814" lvl="2" indent="-177441">
              <a:buFont typeface="Arial" panose="020B0604020202020204" pitchFamily="34" charset="0"/>
              <a:buChar char="•"/>
              <a:defRPr/>
            </a:pPr>
            <a:r>
              <a:rPr lang="en-GB" sz="900" dirty="0" smtClean="0">
                <a:latin typeface="Arial" panose="020B0604020202020204" pitchFamily="34" charset="0"/>
                <a:cs typeface="Arial" panose="020B0604020202020204" pitchFamily="34" charset="0"/>
              </a:rPr>
              <a:t>Auditors </a:t>
            </a:r>
            <a:r>
              <a:rPr lang="en-GB" sz="900" dirty="0">
                <a:latin typeface="Arial" panose="020B0604020202020204" pitchFamily="34" charset="0"/>
                <a:cs typeface="Arial" panose="020B0604020202020204" pitchFamily="34" charset="0"/>
              </a:rPr>
              <a:t>Justification</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Non-compliant Standards</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Section 3 – Audit Report</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Compliance with Standard 1 is reported against each training product (qualification/unit of competency/accredited course) included in the scope of audit.</a:t>
            </a:r>
            <a:endParaRPr lang="en-AU" sz="900" dirty="0">
              <a:latin typeface="Arial" panose="020B0604020202020204" pitchFamily="34" charset="0"/>
              <a:cs typeface="Arial" panose="020B0604020202020204" pitchFamily="34" charset="0"/>
            </a:endParaRPr>
          </a:p>
          <a:p>
            <a:pPr>
              <a:defRPr/>
            </a:pPr>
            <a:endParaRPr lang="en-AU"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Timelines (for a typical audit</a:t>
            </a:r>
            <a:r>
              <a:rPr lang="en-AU" sz="900" dirty="0">
                <a:latin typeface="Arial" panose="020B0604020202020204" pitchFamily="34" charset="0"/>
                <a:cs typeface="Arial" panose="020B0604020202020204" pitchFamily="34" charset="0"/>
              </a:rPr>
              <a:t>):</a:t>
            </a:r>
          </a:p>
          <a:p>
            <a:r>
              <a:rPr lang="en-US" sz="1200" kern="1200" dirty="0" smtClean="0">
                <a:solidFill>
                  <a:schemeClr val="tx1"/>
                </a:solidFill>
                <a:effectLst/>
                <a:latin typeface="Calibri" panose="020F0502020204030204" pitchFamily="34" charset="0"/>
                <a:ea typeface="ＭＳ Ｐゴシック" panose="020B0600070205080204" pitchFamily="34" charset="-128"/>
                <a:cs typeface="+mn-cs"/>
              </a:rPr>
              <a:t>TAC's processes include a range of post-audit reporting timelines for both Auditors and RTOs.</a:t>
            </a:r>
            <a:endParaRPr lang="en-AU" sz="1200" kern="1200" dirty="0" smtClean="0">
              <a:solidFill>
                <a:schemeClr val="tx1"/>
              </a:solidFill>
              <a:effectLst/>
              <a:latin typeface="Calibri" panose="020F0502020204030204" pitchFamily="34" charset="0"/>
              <a:ea typeface="ＭＳ Ｐゴシック" panose="020B0600070205080204" pitchFamily="34" charset="-128"/>
              <a:cs typeface="+mn-cs"/>
            </a:endParaRPr>
          </a:p>
          <a:p>
            <a:r>
              <a:rPr lang="en-US" sz="1200" kern="1200" dirty="0" smtClean="0">
                <a:solidFill>
                  <a:schemeClr val="tx1"/>
                </a:solidFill>
                <a:effectLst/>
                <a:latin typeface="Calibri" panose="020F0502020204030204" pitchFamily="34" charset="0"/>
                <a:ea typeface="ＭＳ Ｐゴシック" panose="020B0600070205080204" pitchFamily="34" charset="-128"/>
                <a:cs typeface="+mn-cs"/>
              </a:rPr>
              <a:t> </a:t>
            </a:r>
            <a:endParaRPr lang="en-AU" sz="1200" kern="1200" dirty="0" smtClean="0">
              <a:solidFill>
                <a:schemeClr val="tx1"/>
              </a:solidFill>
              <a:effectLst/>
              <a:latin typeface="Calibri" panose="020F0502020204030204" pitchFamily="34" charset="0"/>
              <a:ea typeface="ＭＳ Ｐゴシック" panose="020B0600070205080204" pitchFamily="34" charset="-128"/>
              <a:cs typeface="+mn-cs"/>
            </a:endParaRPr>
          </a:p>
          <a:p>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In general, the Auditor has 10 working days from undertaking a site audit or receipt of information for a desk audit, to provide the completed report to TAC. For both site and desk audits the audit report will be provided to the RTO or applicant directly from TAC.</a:t>
            </a:r>
          </a:p>
          <a:p>
            <a:endParaRPr lang="en-AU" sz="1000" b="1" dirty="0">
              <a:latin typeface="Arial" panose="020B0604020202020204" pitchFamily="34" charset="0"/>
              <a:cs typeface="Arial" panose="020B0604020202020204" pitchFamily="34" charset="0"/>
            </a:endParaRPr>
          </a:p>
          <a:p>
            <a:pPr>
              <a:defRPr/>
            </a:pPr>
            <a:r>
              <a:rPr lang="en-AU" sz="900" b="1" dirty="0">
                <a:latin typeface="Arial" panose="020B0604020202020204" pitchFamily="34" charset="0"/>
                <a:cs typeface="Arial" panose="020B0604020202020204" pitchFamily="34" charset="0"/>
              </a:rPr>
              <a:t>Findings</a:t>
            </a:r>
          </a:p>
          <a:p>
            <a:pPr marL="177441" indent="-177441">
              <a:buFont typeface="Arial" panose="020B0604020202020204" pitchFamily="34" charset="0"/>
              <a:buChar char="•"/>
              <a:defRPr/>
            </a:pPr>
            <a:r>
              <a:rPr lang="en-AU" sz="900" b="1" dirty="0">
                <a:latin typeface="Arial" panose="020B0604020202020204" pitchFamily="34" charset="0"/>
                <a:cs typeface="Arial" panose="020B0604020202020204" pitchFamily="34" charset="0"/>
              </a:rPr>
              <a:t>Opportunities for Improvement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 situation or condition of the RTO’s management and/or training system that has some weakness, be cumbersome, have redundant components, be overly complex etc. </a:t>
            </a:r>
          </a:p>
          <a:p>
            <a:pPr marL="650614" lvl="1" indent="-177441">
              <a:buFont typeface="Arial" panose="020B0604020202020204" pitchFamily="34" charset="0"/>
              <a:buChar char="•"/>
              <a:defRPr/>
            </a:pPr>
            <a:r>
              <a:rPr lang="en-AU" sz="900" dirty="0" err="1">
                <a:latin typeface="Arial" panose="020B0604020202020204" pitchFamily="34" charset="0"/>
                <a:cs typeface="Arial" panose="020B0604020202020204" pitchFamily="34" charset="0"/>
              </a:rPr>
              <a:t>OFI’s</a:t>
            </a:r>
            <a:r>
              <a:rPr lang="en-AU" sz="900" dirty="0">
                <a:latin typeface="Arial" panose="020B0604020202020204" pitchFamily="34" charset="0"/>
                <a:cs typeface="Arial" panose="020B0604020202020204" pitchFamily="34" charset="0"/>
              </a:rPr>
              <a:t> do not require action by the RTO but they are encouraged to give </a:t>
            </a:r>
            <a:r>
              <a:rPr lang="en-AU" sz="900" dirty="0" err="1">
                <a:latin typeface="Arial" panose="020B0604020202020204" pitchFamily="34" charset="0"/>
                <a:cs typeface="Arial" panose="020B0604020202020204" pitchFamily="34" charset="0"/>
              </a:rPr>
              <a:t>OFI’s</a:t>
            </a:r>
            <a:r>
              <a:rPr lang="en-AU" sz="900" dirty="0">
                <a:latin typeface="Arial" panose="020B0604020202020204" pitchFamily="34" charset="0"/>
                <a:cs typeface="Arial" panose="020B0604020202020204" pitchFamily="34" charset="0"/>
              </a:rPr>
              <a:t> serious considerations.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Opportunity to use the knowledge and insight into similar systems of the </a:t>
            </a:r>
            <a:r>
              <a:rPr lang="en-AU" sz="900" dirty="0" smtClean="0">
                <a:latin typeface="Arial" panose="020B0604020202020204" pitchFamily="34" charset="0"/>
                <a:cs typeface="Arial" panose="020B0604020202020204" pitchFamily="34" charset="0"/>
              </a:rPr>
              <a:t>Auditor</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Often </a:t>
            </a:r>
            <a:r>
              <a:rPr lang="en-AU" sz="900" dirty="0" err="1">
                <a:latin typeface="Arial" panose="020B0604020202020204" pitchFamily="34" charset="0"/>
                <a:cs typeface="Arial" panose="020B0604020202020204" pitchFamily="34" charset="0"/>
              </a:rPr>
              <a:t>OFI’s</a:t>
            </a:r>
            <a:r>
              <a:rPr lang="en-AU" sz="900" dirty="0">
                <a:latin typeface="Arial" panose="020B0604020202020204" pitchFamily="34" charset="0"/>
                <a:cs typeface="Arial" panose="020B0604020202020204" pitchFamily="34" charset="0"/>
              </a:rPr>
              <a:t> turn into non-compliances in the future so an intervention to avoid or prevent future problems or issues should be considered. </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b="1" dirty="0">
                <a:latin typeface="Arial" panose="020B0604020202020204" pitchFamily="34" charset="0"/>
                <a:cs typeface="Arial" panose="020B0604020202020204" pitchFamily="34" charset="0"/>
              </a:rPr>
              <a:t>Strengths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Audits are also an opportunity to showcase what RTO’s are doing to achieve quality results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Reporting strengths is a way of recording this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Exceptional outcomes</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Overall Level of Compliance / </a:t>
            </a:r>
            <a:r>
              <a:rPr lang="en-AU" altLang="en-US" sz="900" b="1" dirty="0" smtClean="0">
                <a:latin typeface="Arial" panose="020B0604020202020204" pitchFamily="34" charset="0"/>
                <a:cs typeface="Arial" panose="020B0604020202020204" pitchFamily="34" charset="0"/>
              </a:rPr>
              <a:t>Non-Compliance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The overall finding of an audit is based on the extent to which the evidence reviewed demonstrates compliance with the Standards for RTOs.  </a:t>
            </a:r>
          </a:p>
          <a:p>
            <a:pPr>
              <a:defRPr/>
            </a:pPr>
            <a:endParaRPr lang="en-AU" altLang="en-US" sz="900"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Compliance</a:t>
            </a:r>
          </a:p>
          <a:p>
            <a:pPr marL="171450" indent="-171450">
              <a:buFont typeface="Arial" panose="020B0604020202020204" pitchFamily="34" charset="0"/>
              <a:buChar char="•"/>
              <a:defRPr/>
            </a:pPr>
            <a:r>
              <a:rPr lang="en-AU" altLang="en-US" sz="900" b="0" dirty="0">
                <a:latin typeface="Arial" panose="020B0604020202020204" pitchFamily="34" charset="0"/>
                <a:cs typeface="Arial" panose="020B0604020202020204" pitchFamily="34" charset="0"/>
              </a:rPr>
              <a:t>Evidence reviewed indicates that the requirements of the Standards have been met</a:t>
            </a:r>
          </a:p>
          <a:p>
            <a:pPr>
              <a:defRPr/>
            </a:pPr>
            <a:endParaRPr lang="en-AU" altLang="en-US" sz="900" b="1" dirty="0" smtClean="0">
              <a:latin typeface="Arial" panose="020B0604020202020204" pitchFamily="34" charset="0"/>
              <a:cs typeface="Arial" panose="020B0604020202020204" pitchFamily="34" charset="0"/>
            </a:endParaRPr>
          </a:p>
          <a:p>
            <a:pPr>
              <a:defRPr/>
            </a:pPr>
            <a:r>
              <a:rPr lang="en-AU" altLang="en-US" sz="900" b="0" i="1" dirty="0" smtClean="0">
                <a:latin typeface="Arial" panose="020B0604020202020204" pitchFamily="34" charset="0"/>
                <a:cs typeface="Arial" panose="020B0604020202020204" pitchFamily="34" charset="0"/>
              </a:rPr>
              <a:t>Refer</a:t>
            </a:r>
            <a:r>
              <a:rPr lang="en-AU" altLang="en-US" sz="900" b="0" i="1" baseline="0" dirty="0" smtClean="0">
                <a:latin typeface="Arial" panose="020B0604020202020204" pitchFamily="34" charset="0"/>
                <a:cs typeface="Arial" panose="020B0604020202020204" pitchFamily="34" charset="0"/>
              </a:rPr>
              <a:t> page 19-21 Handbook</a:t>
            </a:r>
            <a:endParaRPr lang="en-AU" altLang="en-US" sz="900" b="0" i="1"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Minor Non-Compliance </a:t>
            </a:r>
          </a:p>
          <a:p>
            <a:pPr>
              <a:defRPr/>
            </a:pPr>
            <a:r>
              <a:rPr lang="en-AU" altLang="en-US" sz="900" dirty="0">
                <a:latin typeface="Arial" panose="020B0604020202020204" pitchFamily="34" charset="0"/>
                <a:cs typeface="Arial" panose="020B0604020202020204" pitchFamily="34" charset="0"/>
              </a:rPr>
              <a:t>Refer to </a:t>
            </a:r>
            <a:r>
              <a:rPr lang="en-GB" altLang="en-US" sz="900" b="0" dirty="0">
                <a:latin typeface="Arial" panose="020B0604020202020204" pitchFamily="34" charset="0"/>
                <a:cs typeface="Arial" panose="020B0604020202020204" pitchFamily="34" charset="0"/>
              </a:rPr>
              <a:t>TAC Fact Sheet - Managing Non-Compliance against the Standards for RTOs</a:t>
            </a:r>
            <a:endParaRPr lang="en-AU" sz="900" b="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No (or minor) adverse impact on the leaners and/or other consumers of goods and services produced in the training environment and/or current (or future) workplace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Does not demonstrate a serious breakdown of the providers systems for provision of quality training and assessment</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CI systems are in place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Data from the quality indicators or other sources shows that clients are generally satisfied with the services and outcomes provided</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RTO given 20 days to rectify</a:t>
            </a:r>
          </a:p>
          <a:p>
            <a:pPr>
              <a:buFont typeface="Arial" panose="020B0604020202020204" pitchFamily="34" charset="0"/>
              <a:buNone/>
              <a:defRPr/>
            </a:pPr>
            <a:endParaRPr lang="en-AU" altLang="en-US"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altLang="en-US" sz="900" b="1" dirty="0">
                <a:latin typeface="Arial" panose="020B0604020202020204" pitchFamily="34" charset="0"/>
                <a:cs typeface="Arial" panose="020B0604020202020204" pitchFamily="34" charset="0"/>
              </a:rPr>
              <a:t>Significant Non-Compliance</a:t>
            </a:r>
          </a:p>
          <a:p>
            <a:pPr marL="177441" indent="-177441">
              <a:buFont typeface="Arial" panose="020B0604020202020204" pitchFamily="34" charset="0"/>
              <a:buChar char="•"/>
              <a:defRPr/>
            </a:pPr>
            <a:r>
              <a:rPr lang="en-AU" altLang="en-US" sz="900" dirty="0" smtClean="0">
                <a:latin typeface="Arial" panose="020B0604020202020204" pitchFamily="34" charset="0"/>
                <a:cs typeface="Arial" panose="020B0604020202020204" pitchFamily="34" charset="0"/>
              </a:rPr>
              <a:t>SRTO </a:t>
            </a:r>
            <a:r>
              <a:rPr lang="en-AU" altLang="en-US" sz="900" dirty="0">
                <a:latin typeface="Arial" panose="020B0604020202020204" pitchFamily="34" charset="0"/>
                <a:cs typeface="Arial" panose="020B0604020202020204" pitchFamily="34" charset="0"/>
              </a:rPr>
              <a:t>not met and indication of significant adverse impact on learners and/or consumers of goods and services produced in the training environment or the current (or future) workplace. </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One or more of the following may have occurred during the audit:</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Training and assessment not focused enough on quality outcomes and the learners needs</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Continuous Improvement not adequate. </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Data from Quality Indicator and other sources have shown non satisfactory feedback from clients</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Previous minor-non compliances have not been rectified or evidence of improvement within the applicable period has not been applied</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TAC may consider sanctions / suspension</a:t>
            </a:r>
          </a:p>
          <a:p>
            <a:pPr>
              <a:buFont typeface="Arial" panose="020B0604020202020204" pitchFamily="34" charset="0"/>
              <a:buNone/>
              <a:defRPr/>
            </a:pPr>
            <a:endParaRPr lang="en-AU" altLang="en-US"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altLang="en-US" sz="900" b="1" dirty="0">
                <a:latin typeface="Arial" panose="020B0604020202020204" pitchFamily="34" charset="0"/>
                <a:cs typeface="Arial" panose="020B0604020202020204" pitchFamily="34" charset="0"/>
              </a:rPr>
              <a:t>Critical non-compliance</a:t>
            </a:r>
          </a:p>
          <a:p>
            <a:pPr marL="177441" indent="-177441">
              <a:buFont typeface="Arial" panose="020B0604020202020204" pitchFamily="34" charset="0"/>
              <a:buChar char="•"/>
              <a:defRPr/>
            </a:pPr>
            <a:r>
              <a:rPr lang="en-AU" altLang="en-US" sz="900" dirty="0" smtClean="0">
                <a:latin typeface="Arial" panose="020B0604020202020204" pitchFamily="34" charset="0"/>
                <a:cs typeface="Arial" panose="020B0604020202020204" pitchFamily="34" charset="0"/>
              </a:rPr>
              <a:t>SRTO </a:t>
            </a:r>
            <a:r>
              <a:rPr lang="en-AU" altLang="en-US" sz="900" dirty="0">
                <a:latin typeface="Arial" panose="020B0604020202020204" pitchFamily="34" charset="0"/>
                <a:cs typeface="Arial" panose="020B0604020202020204" pitchFamily="34" charset="0"/>
              </a:rPr>
              <a:t>not met and indication of critical adverse impact on learners and/or consumers of goods and services produced in the training environment or the current (or future) workplace. </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One or more of the following may have occurred during the audit:</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Training and assessment do not achieve quality outcomes and are not meeting the learners needs</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There is a breakdown or absence of an effective management system</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There is no systematic approach to continuous improvement</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Data from Quality Indicator and other sources have shown there is widespread and persistent dissatisfaction from clients. </a:t>
            </a:r>
          </a:p>
          <a:p>
            <a:pPr marL="177441" indent="-177441" defTabSz="473174">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TAC may consider sanctions / suspension</a:t>
            </a:r>
          </a:p>
          <a:p>
            <a:pPr>
              <a:buFont typeface="Arial" panose="020B0604020202020204" pitchFamily="34" charset="0"/>
              <a:buNone/>
              <a:defRPr/>
            </a:pPr>
            <a:endParaRPr lang="en-AU" altLang="en-US"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altLang="en-US" sz="900" b="1" dirty="0">
                <a:latin typeface="Arial" panose="020B0604020202020204" pitchFamily="34" charset="0"/>
                <a:cs typeface="Arial" panose="020B0604020202020204" pitchFamily="34" charset="0"/>
              </a:rPr>
              <a:t>Critical non compliance (risk of injury or death)</a:t>
            </a:r>
          </a:p>
          <a:p>
            <a:pPr>
              <a:buFont typeface="Arial" panose="020B0604020202020204" pitchFamily="34" charset="0"/>
              <a:buNone/>
              <a:defRPr/>
            </a:pPr>
            <a:endParaRPr lang="en-AU" altLang="en-US" sz="900" b="1"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In extreme situations evidence from audit indicates that there is a risk of injury and death to people in the training environment or the current (or future) workplace. </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Immediate rectification required –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may stop the audit</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TAC is informed immediately to manage this level of non-compliance.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In extreme cases, sometimes audit is stopped at this stage.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Risk report from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which outlines the risk and the likelihood of this occurring</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Shorted rectification timeframes may be considered</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May inform other agencies like Worksafe</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dirty="0"/>
          </a:p>
        </p:txBody>
      </p:sp>
      <p:sp>
        <p:nvSpPr>
          <p:cNvPr id="2253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BA34491-D25A-4937-B6D2-A1A6D18B4594}" type="slidenum">
              <a:rPr lang="en-US" altLang="en-US" smtClean="0"/>
              <a:pPr/>
              <a:t>10</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857594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p:txBody>
          <a:bodyPr/>
          <a:lstStyle/>
          <a:p>
            <a:pPr>
              <a:defRPr/>
            </a:pPr>
            <a:r>
              <a:rPr lang="en-AU" altLang="en-US" sz="900" b="1" dirty="0">
                <a:latin typeface="Arial" panose="020B0604020202020204" pitchFamily="34" charset="0"/>
                <a:cs typeface="Arial" panose="020B0604020202020204" pitchFamily="34" charset="0"/>
              </a:rPr>
              <a:t>What happens next?</a:t>
            </a:r>
          </a:p>
          <a:p>
            <a:pPr>
              <a:defRPr/>
            </a:pPr>
            <a:r>
              <a:rPr lang="en-AU" altLang="en-US" sz="900" dirty="0">
                <a:latin typeface="Arial" panose="020B0604020202020204" pitchFamily="34" charset="0"/>
                <a:cs typeface="Arial" panose="020B0604020202020204" pitchFamily="34" charset="0"/>
              </a:rPr>
              <a:t>If there are non-compliances identified in the </a:t>
            </a:r>
            <a:r>
              <a:rPr lang="en-AU" altLang="en-US" sz="900" dirty="0" smtClean="0">
                <a:latin typeface="Arial" panose="020B0604020202020204" pitchFamily="34" charset="0"/>
                <a:cs typeface="Arial" panose="020B0604020202020204" pitchFamily="34" charset="0"/>
              </a:rPr>
              <a:t>report</a:t>
            </a:r>
          </a:p>
          <a:p>
            <a:pPr marL="171450" indent="-171450">
              <a:buFont typeface="Arial" panose="020B0604020202020204" pitchFamily="34" charset="0"/>
              <a:buChar char="•"/>
              <a:defRPr/>
            </a:pPr>
            <a:r>
              <a:rPr lang="en-AU" altLang="en-US" sz="900" dirty="0" smtClean="0">
                <a:latin typeface="Arial" panose="020B0604020202020204" pitchFamily="34" charset="0"/>
                <a:cs typeface="Arial" panose="020B0604020202020204" pitchFamily="34" charset="0"/>
              </a:rPr>
              <a:t>You are welcome to contact the auditor for clarification</a:t>
            </a:r>
            <a:r>
              <a:rPr lang="en-AU" altLang="en-US" sz="900" baseline="0" dirty="0" smtClean="0">
                <a:latin typeface="Arial" panose="020B0604020202020204" pitchFamily="34" charset="0"/>
                <a:cs typeface="Arial" panose="020B0604020202020204" pitchFamily="34" charset="0"/>
              </a:rPr>
              <a:t> on the findings, remembering the auditor is not able to tell you how to fix things.</a:t>
            </a: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RTO’s determine the evidence to submit to demonstrate compliance.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To assist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clearly reference to the standard and clause</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will review evidence and supply an evidence report to TAC within 10 working days.</a:t>
            </a:r>
          </a:p>
          <a:p>
            <a:pPr>
              <a:defRPr/>
            </a:pPr>
            <a:endParaRPr lang="en-AU" altLang="en-US" sz="900" dirty="0">
              <a:latin typeface="Arial" panose="020B0604020202020204" pitchFamily="34" charset="0"/>
              <a:cs typeface="Arial" panose="020B0604020202020204" pitchFamily="34" charset="0"/>
            </a:endParaRPr>
          </a:p>
          <a:p>
            <a:pPr>
              <a:spcBef>
                <a:spcPts val="0"/>
              </a:spcBef>
              <a:spcAft>
                <a:spcPts val="0"/>
              </a:spcAft>
            </a:pPr>
            <a:r>
              <a:rPr lang="en-AU" sz="900" b="1" i="1" dirty="0">
                <a:latin typeface="Arial" panose="020B0604020202020204" pitchFamily="34" charset="0"/>
                <a:cs typeface="Arial" panose="020B0604020202020204" pitchFamily="34" charset="0"/>
              </a:rPr>
              <a:t>You do not need to wait for the Audit Report before addressing the non-compliance identified by the </a:t>
            </a:r>
            <a:r>
              <a:rPr lang="en-AU" sz="900" b="1" i="1" dirty="0" smtClean="0">
                <a:latin typeface="Arial" panose="020B0604020202020204" pitchFamily="34" charset="0"/>
                <a:cs typeface="Arial" panose="020B0604020202020204" pitchFamily="34" charset="0"/>
              </a:rPr>
              <a:t>Auditor </a:t>
            </a:r>
            <a:r>
              <a:rPr lang="en-AU" sz="900" b="1" i="1" dirty="0">
                <a:latin typeface="Arial" panose="020B0604020202020204" pitchFamily="34" charset="0"/>
                <a:cs typeface="Arial" panose="020B0604020202020204" pitchFamily="34" charset="0"/>
              </a:rPr>
              <a:t>at the Exit Meeting</a:t>
            </a:r>
            <a:r>
              <a:rPr lang="en-AU" sz="900" dirty="0">
                <a:latin typeface="Arial" panose="020B0604020202020204" pitchFamily="34" charset="0"/>
                <a:cs typeface="Arial" panose="020B0604020202020204" pitchFamily="34" charset="0"/>
              </a:rPr>
              <a:t>.</a:t>
            </a:r>
          </a:p>
          <a:p>
            <a:pPr>
              <a:spcBef>
                <a:spcPts val="0"/>
              </a:spcBef>
              <a:spcAft>
                <a:spcPts val="0"/>
              </a:spcAft>
            </a:pPr>
            <a:endParaRPr lang="en-AU" sz="900"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Rectification Evidence</a:t>
            </a:r>
          </a:p>
          <a:p>
            <a:pPr>
              <a:spcBef>
                <a:spcPts val="0"/>
              </a:spcBef>
              <a:spcAft>
                <a:spcPts val="0"/>
              </a:spcAft>
            </a:pPr>
            <a:r>
              <a:rPr lang="en-AU" sz="900" dirty="0">
                <a:latin typeface="Arial" panose="020B0604020202020204" pitchFamily="34" charset="0"/>
                <a:cs typeface="Arial" panose="020B0604020202020204" pitchFamily="34" charset="0"/>
              </a:rPr>
              <a:t>You  will have 20 working days to submit your evidence of </a:t>
            </a:r>
            <a:r>
              <a:rPr lang="en-AU" sz="900" dirty="0" smtClean="0">
                <a:latin typeface="Arial" panose="020B0604020202020204" pitchFamily="34" charset="0"/>
                <a:cs typeface="Arial" panose="020B0604020202020204" pitchFamily="34" charset="0"/>
              </a:rPr>
              <a:t>rectification.  Here are some suggestions on how to make the</a:t>
            </a:r>
            <a:r>
              <a:rPr lang="en-AU" sz="900" baseline="0" dirty="0" smtClean="0">
                <a:latin typeface="Arial" panose="020B0604020202020204" pitchFamily="34" charset="0"/>
                <a:cs typeface="Arial" panose="020B0604020202020204" pitchFamily="34" charset="0"/>
              </a:rPr>
              <a:t> evidence review go smoothly:</a:t>
            </a:r>
            <a:endParaRPr lang="en-AU" sz="900" dirty="0">
              <a:latin typeface="Arial" panose="020B0604020202020204" pitchFamily="34" charset="0"/>
              <a:cs typeface="Arial" panose="020B0604020202020204" pitchFamily="34" charset="0"/>
            </a:endParaRPr>
          </a:p>
          <a:p>
            <a:pPr>
              <a:spcBef>
                <a:spcPts val="0"/>
              </a:spcBef>
              <a:spcAft>
                <a:spcPts val="0"/>
              </a:spcAft>
            </a:pPr>
            <a:endParaRPr lang="en-AU" sz="900" dirty="0">
              <a:latin typeface="Arial" panose="020B0604020202020204" pitchFamily="34" charset="0"/>
              <a:cs typeface="Arial" panose="020B0604020202020204" pitchFamily="34" charset="0"/>
            </a:endParaRPr>
          </a:p>
          <a:p>
            <a:pPr marL="17744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Take a systematic approach to addressing non-compliances</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Identify one individual who is responsible for managing the rectification process</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Review the report and highlight specified areas of non-compliance and the related evidence</a:t>
            </a:r>
          </a:p>
          <a:p>
            <a:pPr marL="17744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Create a ‘Rectification Action Plan’ and specify the action required by whom and by when</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Note that where </a:t>
            </a:r>
            <a:r>
              <a:rPr lang="en-AU" sz="900" dirty="0" smtClean="0">
                <a:latin typeface="Arial" panose="020B0604020202020204" pitchFamily="34" charset="0"/>
                <a:cs typeface="Arial" panose="020B0604020202020204" pitchFamily="34" charset="0"/>
              </a:rPr>
              <a:t>Auditors </a:t>
            </a:r>
            <a:r>
              <a:rPr lang="en-AU" sz="900" dirty="0">
                <a:latin typeface="Arial" panose="020B0604020202020204" pitchFamily="34" charset="0"/>
                <a:cs typeface="Arial" panose="020B0604020202020204" pitchFamily="34" charset="0"/>
              </a:rPr>
              <a:t>have provided examples you cannot assume all issues have been identified – the RTO is responsible for reviewing / validating and rectifying all the related evidence </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Implement rigorous version control on revised documentation </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Create a single folder in which to place the final versions of each document to be submitted for evidence review</a:t>
            </a:r>
          </a:p>
          <a:p>
            <a:pPr marL="17744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Assist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by creating a Summary of Audit Evidence for Review.  Include:</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Audit Finding / Rectification Required for each Standard and Clause taken from the report</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The Document / File Name of the relevant evidence to be reviewed</a:t>
            </a:r>
          </a:p>
          <a:p>
            <a:pPr marL="650614" lvl="1" indent="-177441">
              <a:spcBef>
                <a:spcPts val="0"/>
              </a:spcBef>
              <a:spcAft>
                <a:spcPts val="0"/>
              </a:spcAft>
              <a:buFont typeface="Arial" panose="020B0604020202020204" pitchFamily="34" charset="0"/>
              <a:buChar char="•"/>
            </a:pPr>
            <a:r>
              <a:rPr lang="en-AU" sz="900" dirty="0">
                <a:latin typeface="Arial" panose="020B0604020202020204" pitchFamily="34" charset="0"/>
                <a:cs typeface="Arial" panose="020B0604020202020204" pitchFamily="34" charset="0"/>
              </a:rPr>
              <a:t>A description of how the non-compliance has been addressed</a:t>
            </a:r>
          </a:p>
          <a:p>
            <a:pPr>
              <a:defRPr/>
            </a:pPr>
            <a:endParaRPr lang="en-AU" altLang="en-US" sz="900"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If non-compliances remain</a:t>
            </a:r>
          </a:p>
          <a:p>
            <a:pPr marL="17744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If non-compliances still remain the Council may consider:</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Additional time</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Imposing the proposed </a:t>
            </a:r>
            <a:r>
              <a:rPr lang="en-AU" altLang="en-US" sz="900" dirty="0" smtClean="0">
                <a:latin typeface="Arial" panose="020B0604020202020204" pitchFamily="34" charset="0"/>
                <a:cs typeface="Arial" panose="020B0604020202020204" pitchFamily="34" charset="0"/>
              </a:rPr>
              <a:t>sanctions, or proposing a sanction if the initial audit was a</a:t>
            </a:r>
            <a:r>
              <a:rPr lang="en-AU" altLang="en-US" sz="900" baseline="0" dirty="0" smtClean="0">
                <a:latin typeface="Arial" panose="020B0604020202020204" pitchFamily="34" charset="0"/>
                <a:cs typeface="Arial" panose="020B0604020202020204" pitchFamily="34" charset="0"/>
              </a:rPr>
              <a:t> minor non-compliance</a:t>
            </a:r>
            <a:endParaRPr lang="en-AU" altLang="en-US"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Rejecting the application</a:t>
            </a:r>
          </a:p>
          <a:p>
            <a:pPr marL="177441" indent="-177441">
              <a:buFont typeface="Arial" panose="020B0604020202020204" pitchFamily="34" charset="0"/>
              <a:buChar char="•"/>
              <a:defRPr/>
            </a:pP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altLang="en-US" sz="900" dirty="0" smtClean="0">
                <a:latin typeface="Arial" panose="020B0604020202020204" pitchFamily="34" charset="0"/>
                <a:cs typeface="Arial" panose="020B0604020202020204" pitchFamily="34" charset="0"/>
              </a:rPr>
              <a:t>More information on Sanctions is available</a:t>
            </a:r>
            <a:r>
              <a:rPr lang="en-AU" altLang="en-US" sz="900" baseline="0" dirty="0" smtClean="0">
                <a:latin typeface="Arial" panose="020B0604020202020204" pitchFamily="34" charset="0"/>
                <a:cs typeface="Arial" panose="020B0604020202020204" pitchFamily="34" charset="0"/>
              </a:rPr>
              <a:t> on page 22 of the handout</a:t>
            </a:r>
            <a:endParaRPr lang="en-AU" altLang="en-US" sz="900" dirty="0">
              <a:latin typeface="Arial" panose="020B0604020202020204" pitchFamily="34" charset="0"/>
              <a:cs typeface="Arial" panose="020B0604020202020204" pitchFamily="34" charset="0"/>
            </a:endParaRPr>
          </a:p>
          <a:p>
            <a:pPr>
              <a:buFont typeface="Arial" panose="020B0604020202020204" pitchFamily="34" charset="0"/>
              <a:buNone/>
              <a:defRPr/>
            </a:pPr>
            <a:endParaRPr lang="en-AU" altLang="en-US"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r>
              <a:rPr lang="en-AU" altLang="en-US" sz="900" b="0" dirty="0" smtClean="0">
                <a:latin typeface="Arial" panose="020B0604020202020204" pitchFamily="34" charset="0"/>
                <a:cs typeface="Arial" panose="020B0604020202020204" pitchFamily="34" charset="0"/>
              </a:rPr>
              <a:t>Following</a:t>
            </a:r>
            <a:r>
              <a:rPr lang="en-AU" altLang="en-US" sz="900" b="0" baseline="0" dirty="0" smtClean="0">
                <a:latin typeface="Arial" panose="020B0604020202020204" pitchFamily="34" charset="0"/>
                <a:cs typeface="Arial" panose="020B0604020202020204" pitchFamily="34" charset="0"/>
              </a:rPr>
              <a:t> any audit a </a:t>
            </a:r>
            <a:r>
              <a:rPr lang="en-AU" altLang="en-US" sz="900" b="1" dirty="0" smtClean="0">
                <a:latin typeface="Arial" panose="020B0604020202020204" pitchFamily="34" charset="0"/>
                <a:cs typeface="Arial" panose="020B0604020202020204" pitchFamily="34" charset="0"/>
              </a:rPr>
              <a:t>Monitoring </a:t>
            </a:r>
            <a:r>
              <a:rPr lang="en-AU" altLang="en-US" sz="900" b="1" dirty="0">
                <a:latin typeface="Arial" panose="020B0604020202020204" pitchFamily="34" charset="0"/>
                <a:cs typeface="Arial" panose="020B0604020202020204" pitchFamily="34" charset="0"/>
              </a:rPr>
              <a:t>audits </a:t>
            </a:r>
            <a:r>
              <a:rPr lang="en-AU" altLang="en-US" sz="900" dirty="0" smtClean="0">
                <a:latin typeface="Arial" panose="020B0604020202020204" pitchFamily="34" charset="0"/>
                <a:cs typeface="Arial" panose="020B0604020202020204" pitchFamily="34" charset="0"/>
              </a:rPr>
              <a:t>may be endorsed</a:t>
            </a:r>
            <a:r>
              <a:rPr lang="en-AU" altLang="en-US" sz="900" baseline="0" dirty="0" smtClean="0">
                <a:latin typeface="Arial" panose="020B0604020202020204" pitchFamily="34" charset="0"/>
                <a:cs typeface="Arial" panose="020B0604020202020204" pitchFamily="34" charset="0"/>
              </a:rPr>
              <a:t> </a:t>
            </a:r>
            <a:r>
              <a:rPr lang="en-AU" altLang="en-US" sz="900" dirty="0" smtClean="0">
                <a:latin typeface="Arial" panose="020B0604020202020204" pitchFamily="34" charset="0"/>
                <a:cs typeface="Arial" panose="020B0604020202020204" pitchFamily="34" charset="0"/>
              </a:rPr>
              <a:t>due </a:t>
            </a:r>
            <a:r>
              <a:rPr lang="en-AU" altLang="en-US" sz="900" dirty="0">
                <a:latin typeface="Arial" panose="020B0604020202020204" pitchFamily="34" charset="0"/>
                <a:cs typeface="Arial" panose="020B0604020202020204" pitchFamily="34" charset="0"/>
              </a:rPr>
              <a:t>to non-compliance depends on the non-compliance identified </a:t>
            </a:r>
          </a:p>
          <a:p>
            <a:pPr marL="650614" lvl="1" indent="-177441">
              <a:buFont typeface="Arial" panose="020B0604020202020204" pitchFamily="34" charset="0"/>
              <a:buChar char="•"/>
              <a:defRPr/>
            </a:pPr>
            <a:r>
              <a:rPr lang="en-AU" altLang="en-US" sz="900" dirty="0">
                <a:latin typeface="Arial" panose="020B0604020202020204" pitchFamily="34" charset="0"/>
                <a:cs typeface="Arial" panose="020B0604020202020204" pitchFamily="34" charset="0"/>
              </a:rPr>
              <a:t>Determines if promises have been </a:t>
            </a:r>
            <a:r>
              <a:rPr lang="en-AU" altLang="en-US" sz="900" dirty="0" smtClean="0">
                <a:latin typeface="Arial" panose="020B0604020202020204" pitchFamily="34" charset="0"/>
                <a:cs typeface="Arial" panose="020B0604020202020204" pitchFamily="34" charset="0"/>
              </a:rPr>
              <a:t>fulfilled</a:t>
            </a:r>
          </a:p>
          <a:p>
            <a:pPr marL="473173" lvl="1" indent="0">
              <a:buFont typeface="Arial" panose="020B0604020202020204" pitchFamily="34" charset="0"/>
              <a:buNone/>
              <a:defRPr/>
            </a:pPr>
            <a:endParaRPr lang="en-AU" altLang="en-US" sz="900" dirty="0" smtClean="0">
              <a:latin typeface="Arial" panose="020B0604020202020204" pitchFamily="34" charset="0"/>
              <a:cs typeface="Arial" panose="020B0604020202020204" pitchFamily="34" charset="0"/>
            </a:endParaRPr>
          </a:p>
          <a:p>
            <a:pPr marL="473173" lvl="1" indent="0">
              <a:buFont typeface="Arial" panose="020B0604020202020204" pitchFamily="34" charset="0"/>
              <a:buNone/>
              <a:defRPr/>
            </a:pPr>
            <a:endParaRPr lang="en-AU" altLang="en-US" sz="90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altLang="en-US" b="1" dirty="0" smtClean="0">
                <a:ea typeface="ＭＳ Ｐゴシック" panose="020B0600070205080204" pitchFamily="34" charset="-128"/>
              </a:rPr>
              <a:t>Disputing audit findings, appeals and complaints</a:t>
            </a:r>
          </a:p>
          <a:p>
            <a:pPr marL="0" indent="0">
              <a:buFont typeface="Arial" panose="020B0604020202020204" pitchFamily="34" charset="0"/>
              <a:buNone/>
            </a:pPr>
            <a:r>
              <a:rPr lang="en-GB" altLang="en-US" b="0" baseline="0" dirty="0" smtClean="0">
                <a:ea typeface="ＭＳ Ｐゴシック" panose="020B0600070205080204" pitchFamily="34" charset="-128"/>
              </a:rPr>
              <a:t>TAC has a well documented procedure for disputing audit findings and appealing Council decisions which is available on the TAC website or in more detail on page 23 of the handout. </a:t>
            </a:r>
          </a:p>
          <a:p>
            <a:pPr marL="0" indent="0">
              <a:buFont typeface="Arial" panose="020B0604020202020204" pitchFamily="34" charset="0"/>
              <a:buNone/>
            </a:pPr>
            <a:endParaRPr lang="en-GB" altLang="en-US" b="0" baseline="0" dirty="0" smtClean="0">
              <a:ea typeface="ＭＳ Ｐゴシック" panose="020B0600070205080204" pitchFamily="34" charset="-128"/>
            </a:endParaRPr>
          </a:p>
          <a:p>
            <a:pPr marL="0" indent="0">
              <a:buFont typeface="Arial" panose="020B0604020202020204" pitchFamily="34" charset="0"/>
              <a:buNone/>
            </a:pPr>
            <a:r>
              <a:rPr lang="en-GB" altLang="en-US" b="1" baseline="0" dirty="0" smtClean="0">
                <a:ea typeface="ＭＳ Ｐゴシック" panose="020B0600070205080204" pitchFamily="34" charset="-128"/>
              </a:rPr>
              <a:t>Compliance</a:t>
            </a:r>
            <a:endParaRPr lang="en-GB" altLang="en-US" b="0" baseline="0" dirty="0" smtClean="0">
              <a:ea typeface="ＭＳ Ｐゴシック" panose="020B0600070205080204" pitchFamily="34" charset="-128"/>
            </a:endParaRPr>
          </a:p>
          <a:p>
            <a:pPr marL="0" indent="0">
              <a:buFont typeface="Arial" panose="020B0604020202020204" pitchFamily="34" charset="0"/>
              <a:buNone/>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If TAC approves an RTO's initial or renewal</a:t>
            </a:r>
            <a:r>
              <a:rPr lang="en-GB" sz="1200" b="0" i="0" kern="1200" baseline="0" dirty="0" smtClean="0">
                <a:solidFill>
                  <a:schemeClr val="tx1"/>
                </a:solidFill>
                <a:effectLst/>
                <a:latin typeface="Calibri" panose="020F0502020204030204" pitchFamily="34" charset="0"/>
                <a:ea typeface="ＭＳ Ｐゴシック" panose="020B0600070205080204" pitchFamily="34" charset="-128"/>
                <a:cs typeface="+mn-cs"/>
              </a:rPr>
              <a:t> of </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registration, correspondence advising of registration will include a certificate of registration and an outline of the RTO's scope of registration. </a:t>
            </a:r>
          </a:p>
          <a:p>
            <a:pPr marL="0" indent="0">
              <a:buFont typeface="Arial" panose="020B0604020202020204" pitchFamily="34" charset="0"/>
              <a:buNone/>
            </a:pPr>
            <a:endParaRPr lang="en-GB" altLang="en-US" sz="1200" b="0"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0" indent="0">
              <a:buFont typeface="Arial" panose="020B0604020202020204" pitchFamily="34" charset="0"/>
              <a:buNone/>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If TAC approves an amendment to registration application, the RTO will receive correspondence outlining the additional training products that have been added to the RTO's scope of registration.</a:t>
            </a:r>
          </a:p>
          <a:p>
            <a:pPr marL="0" indent="0">
              <a:buFont typeface="Arial" panose="020B0604020202020204" pitchFamily="34" charset="0"/>
              <a:buNone/>
            </a:pPr>
            <a:endParaRPr lang="en-GB" altLang="en-US" sz="1200" b="0"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altLang="en-US" sz="1200" b="0" i="0" kern="1200" dirty="0" smtClean="0">
                <a:solidFill>
                  <a:schemeClr val="tx1"/>
                </a:solidFill>
                <a:effectLst/>
                <a:latin typeface="Calibri" panose="020F0502020204030204" pitchFamily="34" charset="0"/>
                <a:ea typeface="ＭＳ Ｐゴシック" panose="020B0600070205080204" pitchFamily="34" charset="-128"/>
                <a:cs typeface="+mn-cs"/>
              </a:rPr>
              <a:t>In both instances</a:t>
            </a:r>
            <a:r>
              <a:rPr lang="en-GB" altLang="en-US" sz="1200" b="0" i="0" kern="1200" baseline="0" dirty="0" smtClean="0">
                <a:solidFill>
                  <a:schemeClr val="tx1"/>
                </a:solidFill>
                <a:effectLst/>
                <a:latin typeface="Calibri" panose="020F0502020204030204" pitchFamily="34" charset="0"/>
                <a:ea typeface="ＭＳ Ｐゴシック" panose="020B0600070205080204" pitchFamily="34" charset="-128"/>
                <a:cs typeface="+mn-cs"/>
              </a:rPr>
              <a:t> t</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he RTO's details or updates to scope will be published on the national VET register </a:t>
            </a:r>
            <a:r>
              <a:rPr lang="en-GB" sz="1200" b="0" i="0" u="sng" kern="1200" dirty="0" smtClean="0">
                <a:solidFill>
                  <a:schemeClr val="tx1"/>
                </a:solidFill>
                <a:effectLst/>
                <a:latin typeface="Calibri" panose="020F0502020204030204" pitchFamily="34" charset="0"/>
                <a:ea typeface="ＭＳ Ｐゴシック" panose="020B0600070205080204" pitchFamily="34" charset="-128"/>
                <a:cs typeface="+mn-cs"/>
                <a:hlinkClick r:id="rId3" tooltip="link to training.gov.au"/>
              </a:rPr>
              <a:t>www.training.gov.au</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 </a:t>
            </a:r>
          </a:p>
          <a:p>
            <a:pPr marL="0" indent="0">
              <a:buFont typeface="Arial" panose="020B0604020202020204" pitchFamily="34" charset="0"/>
              <a:buNone/>
            </a:pPr>
            <a:endParaRPr lang="en-GB" altLang="en-US" b="1" dirty="0" smtClean="0">
              <a:ea typeface="ＭＳ Ｐゴシック" panose="020B0600070205080204" pitchFamily="34" charset="-128"/>
            </a:endParaRPr>
          </a:p>
          <a:p>
            <a:pPr marL="0" indent="0">
              <a:buFont typeface="Arial" panose="020B0604020202020204" pitchFamily="34" charset="0"/>
              <a:buNone/>
            </a:pPr>
            <a:r>
              <a:rPr lang="en-GB" altLang="en-US" b="0" dirty="0" smtClean="0">
                <a:ea typeface="ＭＳ Ｐゴシック" panose="020B0600070205080204" pitchFamily="34" charset="-128"/>
              </a:rPr>
              <a:t>If</a:t>
            </a:r>
            <a:r>
              <a:rPr lang="en-GB" altLang="en-US" b="0" baseline="0" dirty="0" smtClean="0">
                <a:ea typeface="ＭＳ Ｐゴシック" panose="020B0600070205080204" pitchFamily="34" charset="-128"/>
              </a:rPr>
              <a:t> TAC compliance is achieved at a TAC initiated audit, correspondence advising that the RTO has demonstrated compliance will be provided</a:t>
            </a:r>
            <a:endParaRPr lang="en-GB" altLang="en-US" b="0" dirty="0" smtClean="0">
              <a:ea typeface="ＭＳ Ｐゴシック" panose="020B0600070205080204" pitchFamily="34" charset="-128"/>
            </a:endParaRPr>
          </a:p>
          <a:p>
            <a:pPr marL="473173" lvl="1" indent="0">
              <a:buFont typeface="Arial" panose="020B0604020202020204" pitchFamily="34" charset="0"/>
              <a:buNone/>
              <a:defRPr/>
            </a:pP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altLang="en-US" sz="900" dirty="0">
              <a:latin typeface="Arial" panose="020B0604020202020204" pitchFamily="34" charset="0"/>
              <a:cs typeface="Arial" panose="020B0604020202020204" pitchFamily="34" charset="0"/>
            </a:endParaRPr>
          </a:p>
        </p:txBody>
      </p:sp>
      <p:sp>
        <p:nvSpPr>
          <p:cNvPr id="3277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160AE90-4E83-499B-A10F-E112E15AAF07}" type="slidenum">
              <a:rPr lang="en-US" altLang="en-US" smtClean="0"/>
              <a:pPr/>
              <a:t>11</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3" name="Header Placeholder 2"/>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2627909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10504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xfrm>
            <a:off x="906463" y="762000"/>
            <a:ext cx="5078412" cy="3810000"/>
          </a:xfrm>
          <a:ln/>
        </p:spPr>
      </p:sp>
      <p:sp>
        <p:nvSpPr>
          <p:cNvPr id="22530" name="Rectangle 3"/>
          <p:cNvSpPr>
            <a:spLocks noGrp="1" noChangeArrowheads="1"/>
          </p:cNvSpPr>
          <p:nvPr>
            <p:ph type="body" idx="1"/>
          </p:nvPr>
        </p:nvSpPr>
        <p:spPr>
          <a:noFill/>
          <a:ln/>
        </p:spPr>
        <p:txBody>
          <a:bodyPr/>
          <a:lstStyle/>
          <a:p>
            <a:pPr eaLnBrk="1" hangingPunct="1"/>
            <a:r>
              <a:rPr lang="en-AU" dirty="0"/>
              <a:t>References and resources include the following:</a:t>
            </a:r>
          </a:p>
          <a:p>
            <a:pPr eaLnBrk="1" hangingPunct="1"/>
            <a:endParaRPr lang="en-AU" dirty="0"/>
          </a:p>
          <a:p>
            <a:pPr marL="171450" indent="-171450" eaLnBrk="1" hangingPunct="1">
              <a:spcBef>
                <a:spcPts val="1400"/>
              </a:spcBef>
              <a:buFont typeface="Arial" panose="020B0604020202020204" pitchFamily="34" charset="0"/>
              <a:buChar char="•"/>
            </a:pPr>
            <a:r>
              <a:rPr lang="en-AU" sz="1200" dirty="0">
                <a:solidFill>
                  <a:srgbClr val="442359"/>
                </a:solidFill>
              </a:rPr>
              <a:t>The Standards for RTOs 2015 (1 July 2019</a:t>
            </a:r>
            <a:r>
              <a:rPr lang="en-AU" sz="1200" dirty="0" smtClean="0">
                <a:solidFill>
                  <a:srgbClr val="442359"/>
                </a:solidFill>
              </a:rPr>
              <a:t>)</a:t>
            </a:r>
          </a:p>
          <a:p>
            <a:pPr marL="171450" indent="-171450" eaLnBrk="1" hangingPunct="1">
              <a:spcBef>
                <a:spcPts val="1400"/>
              </a:spcBef>
              <a:buFont typeface="Arial" panose="020B0604020202020204" pitchFamily="34" charset="0"/>
              <a:buChar char="•"/>
            </a:pPr>
            <a:r>
              <a:rPr lang="en-AU" sz="1200" dirty="0" smtClean="0">
                <a:solidFill>
                  <a:srgbClr val="442359"/>
                </a:solidFill>
              </a:rPr>
              <a:t>TAC Users’ Guide – The Standards for RTOs</a:t>
            </a:r>
          </a:p>
          <a:p>
            <a:pPr marL="244574" indent="-171450">
              <a:buFont typeface="Arial" panose="020B0604020202020204" pitchFamily="34" charset="0"/>
              <a:buChar char="•"/>
            </a:pPr>
            <a:r>
              <a:rPr lang="en-AU" altLang="en-US" sz="1200" dirty="0" smtClean="0"/>
              <a:t>The TAC Risk Framework</a:t>
            </a:r>
          </a:p>
          <a:p>
            <a:pPr marL="244574" indent="-171450">
              <a:buFont typeface="Arial" panose="020B0604020202020204" pitchFamily="34" charset="0"/>
              <a:buChar char="•"/>
            </a:pPr>
            <a:r>
              <a:rPr lang="en-AU" altLang="en-US" sz="1200" dirty="0" smtClean="0"/>
              <a:t>The TAC Regulatory Strategy – New version coming out October</a:t>
            </a:r>
          </a:p>
          <a:p>
            <a:pPr marL="244574" indent="-171450">
              <a:buFont typeface="Arial" panose="020B0604020202020204" pitchFamily="34" charset="0"/>
              <a:buChar char="•"/>
            </a:pPr>
            <a:r>
              <a:rPr lang="en-GB" altLang="en-US" sz="1200" dirty="0" smtClean="0"/>
              <a:t>TAC Fact Sheet - Assuring Quality </a:t>
            </a:r>
            <a:endParaRPr lang="en-AU" altLang="en-US" sz="1200" dirty="0" smtClean="0"/>
          </a:p>
          <a:p>
            <a:pPr marL="244574" indent="-171450">
              <a:buFont typeface="Arial" panose="020B0604020202020204" pitchFamily="34" charset="0"/>
              <a:buChar char="•"/>
            </a:pPr>
            <a:r>
              <a:rPr lang="en-AU" altLang="en-US" sz="1200" dirty="0" smtClean="0"/>
              <a:t>TAC Fact Sheet – Records Management</a:t>
            </a:r>
          </a:p>
          <a:p>
            <a:pPr marL="244574" indent="-171450">
              <a:buFont typeface="Arial" panose="020B0604020202020204" pitchFamily="34" charset="0"/>
              <a:buChar char="•"/>
            </a:pPr>
            <a:r>
              <a:rPr lang="en-GB" altLang="en-US" sz="1200" dirty="0" smtClean="0"/>
              <a:t>TAC Fact Sheet - Managing Non-Compliance against the Standards for RTOs</a:t>
            </a:r>
          </a:p>
          <a:p>
            <a:pPr marL="171450" indent="-171450" eaLnBrk="1" hangingPunct="1">
              <a:spcBef>
                <a:spcPts val="1400"/>
              </a:spcBef>
              <a:buFont typeface="Arial" panose="020B0604020202020204" pitchFamily="34" charset="0"/>
              <a:buChar char="•"/>
            </a:pPr>
            <a:endParaRPr lang="en-AU" sz="1200" dirty="0" smtClean="0">
              <a:solidFill>
                <a:srgbClr val="442359"/>
              </a:solidFill>
            </a:endParaRPr>
          </a:p>
          <a:p>
            <a:pPr marL="171450" indent="-171450" eaLnBrk="1" hangingPunct="1">
              <a:spcBef>
                <a:spcPts val="1400"/>
              </a:spcBef>
              <a:buFont typeface="Arial" panose="020B0604020202020204" pitchFamily="34" charset="0"/>
              <a:buChar char="•"/>
            </a:pPr>
            <a:endParaRPr lang="en-AU" sz="1200" dirty="0">
              <a:solidFill>
                <a:srgbClr val="442359"/>
              </a:solidFill>
            </a:endParaRPr>
          </a:p>
          <a:p>
            <a:pPr eaLnBrk="1" hangingPunct="1"/>
            <a:endParaRPr lang="en-AU" dirty="0"/>
          </a:p>
          <a:p>
            <a:pPr eaLnBrk="1" hangingPunct="1"/>
            <a:r>
              <a:rPr lang="en-AU" dirty="0"/>
              <a:t>Next slide …</a:t>
            </a:r>
          </a:p>
          <a:p>
            <a:pPr eaLnBrk="1" hangingPunct="1"/>
            <a:endParaRPr lang="en-AU" dirty="0"/>
          </a:p>
          <a:p>
            <a:pPr eaLnBrk="1" hangingPunct="1"/>
            <a:endParaRPr lang="en-US" dirty="0"/>
          </a:p>
        </p:txBody>
      </p:sp>
    </p:spTree>
    <p:extLst>
      <p:ext uri="{BB962C8B-B14F-4D97-AF65-F5344CB8AC3E}">
        <p14:creationId xmlns:p14="http://schemas.microsoft.com/office/powerpoint/2010/main" val="2814887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p:spPr>
        <p:txBody>
          <a:bodyPr/>
          <a:lstStyle/>
          <a:p>
            <a:pPr defTabSz="914264">
              <a:defRPr/>
            </a:pPr>
            <a:r>
              <a:rPr lang="en-AU" dirty="0"/>
              <a:t>Thank participants for their participation, and encourage them to apply the ideas in their own RTOs.</a:t>
            </a:r>
            <a:endParaRPr lang="en-US" dirty="0"/>
          </a:p>
          <a:p>
            <a:endParaRPr lang="en-AU" altLang="en-US" dirty="0"/>
          </a:p>
        </p:txBody>
      </p:sp>
    </p:spTree>
    <p:extLst>
      <p:ext uri="{BB962C8B-B14F-4D97-AF65-F5344CB8AC3E}">
        <p14:creationId xmlns:p14="http://schemas.microsoft.com/office/powerpoint/2010/main" val="4190456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p:spPr>
        <p:txBody>
          <a:bodyPr/>
          <a:lstStyle/>
          <a:p>
            <a:r>
              <a:rPr lang="en-AU" altLang="en-US" sz="900" b="1" dirty="0">
                <a:latin typeface="Arial" panose="020B0604020202020204" pitchFamily="34" charset="0"/>
                <a:cs typeface="Arial" panose="020B0604020202020204" pitchFamily="34" charset="0"/>
              </a:rPr>
              <a:t>Overview</a:t>
            </a:r>
          </a:p>
          <a:p>
            <a:pPr marL="177441" indent="-177441">
              <a:buFontTx/>
              <a:buChar char="•"/>
            </a:pPr>
            <a:r>
              <a:rPr lang="en-AU" altLang="en-US" sz="900" dirty="0">
                <a:latin typeface="Arial" panose="020B0604020202020204" pitchFamily="34" charset="0"/>
                <a:cs typeface="Arial" panose="020B0604020202020204" pitchFamily="34" charset="0"/>
              </a:rPr>
              <a:t>Greet the participants</a:t>
            </a:r>
          </a:p>
          <a:p>
            <a:pPr marL="177441" indent="-177441">
              <a:buFontTx/>
              <a:buChar char="•"/>
            </a:pPr>
            <a:r>
              <a:rPr lang="en-AU" altLang="en-US" sz="900" dirty="0">
                <a:latin typeface="Arial" panose="020B0604020202020204" pitchFamily="34" charset="0"/>
                <a:cs typeface="Arial" panose="020B0604020202020204" pitchFamily="34" charset="0"/>
              </a:rPr>
              <a:t>Introduce self – relevant knowledge, skills, experience – specifically as a TAC </a:t>
            </a:r>
            <a:r>
              <a:rPr lang="en-AU" altLang="en-US" sz="900" dirty="0" smtClean="0">
                <a:latin typeface="Arial" panose="020B0604020202020204" pitchFamily="34" charset="0"/>
                <a:cs typeface="Arial" panose="020B0604020202020204" pitchFamily="34" charset="0"/>
              </a:rPr>
              <a:t>Auditor.  Mention that this process is in relation to TAC processes</a:t>
            </a:r>
            <a:r>
              <a:rPr lang="en-AU" altLang="en-US" sz="900" baseline="0" dirty="0" smtClean="0">
                <a:latin typeface="Arial" panose="020B0604020202020204" pitchFamily="34" charset="0"/>
                <a:cs typeface="Arial" panose="020B0604020202020204" pitchFamily="34" charset="0"/>
              </a:rPr>
              <a:t> and any ASQA RTOs will need to speak to their regulator. </a:t>
            </a:r>
            <a:endParaRPr lang="en-AU" altLang="en-US" sz="900" dirty="0">
              <a:latin typeface="Arial" panose="020B0604020202020204" pitchFamily="34" charset="0"/>
              <a:cs typeface="Arial" panose="020B0604020202020204" pitchFamily="34" charset="0"/>
            </a:endParaRPr>
          </a:p>
          <a:p>
            <a:pPr marL="15973" lvl="0" indent="0">
              <a:buFontTx/>
              <a:buNone/>
            </a:pPr>
            <a:endParaRPr lang="en-AU" altLang="en-US" sz="900" dirty="0">
              <a:latin typeface="Arial" panose="020B0604020202020204" pitchFamily="34" charset="0"/>
              <a:cs typeface="Arial" panose="020B0604020202020204" pitchFamily="34" charset="0"/>
            </a:endParaRPr>
          </a:p>
          <a:p>
            <a:pPr marL="15973" lvl="0" indent="0">
              <a:buFontTx/>
              <a:buNone/>
            </a:pPr>
            <a:r>
              <a:rPr lang="en-AU" altLang="en-US" sz="900" dirty="0">
                <a:latin typeface="Arial" panose="020B0604020202020204" pitchFamily="34" charset="0"/>
                <a:cs typeface="Arial" panose="020B0604020202020204" pitchFamily="34" charset="0"/>
              </a:rPr>
              <a:t>People are often very nervous about participating in a TAC Audit so today is about allaying your </a:t>
            </a:r>
            <a:r>
              <a:rPr lang="en-AU" altLang="en-US" sz="900" dirty="0" smtClean="0">
                <a:latin typeface="Arial" panose="020B0604020202020204" pitchFamily="34" charset="0"/>
                <a:cs typeface="Arial" panose="020B0604020202020204" pitchFamily="34" charset="0"/>
              </a:rPr>
              <a:t>fears</a:t>
            </a:r>
          </a:p>
          <a:p>
            <a:pPr marL="15973" lvl="0" indent="0">
              <a:buFontTx/>
              <a:buNone/>
            </a:pPr>
            <a:endParaRPr lang="en-AU" altLang="en-US" sz="900" dirty="0" smtClean="0">
              <a:latin typeface="Arial" panose="020B0604020202020204" pitchFamily="34" charset="0"/>
              <a:cs typeface="Arial" panose="020B0604020202020204" pitchFamily="34" charset="0"/>
            </a:endParaRPr>
          </a:p>
          <a:p>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In fact, based on the outcomes of the recent TAC biennial RTO and Stakeholder Survey, </a:t>
            </a:r>
            <a:r>
              <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rPr>
              <a:t>80%</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 of respondents perceived audits to be worthwhile experiences, and for RTOs surveyed following a site audit last financial year, </a:t>
            </a:r>
            <a:r>
              <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rPr>
              <a:t>100% </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agreed that the audit experience added value to the RTO business. RTOs said that TAC audits provided:</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71450" indent="-171450">
              <a:buFont typeface="Arial" panose="020B0604020202020204" pitchFamily="34" charset="0"/>
              <a:buChar char="•"/>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improvement opportunities</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71450" indent="-171450">
              <a:buFont typeface="Arial" panose="020B0604020202020204" pitchFamily="34" charset="0"/>
              <a:buChar char="•"/>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support RTO efforts in continuous improvement</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71450" indent="-171450">
              <a:buFont typeface="Arial" panose="020B0604020202020204" pitchFamily="34" charset="0"/>
              <a:buChar char="•"/>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validate that the RTOs practices and tools were of a good standard</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71450" indent="-171450">
              <a:buFont typeface="Arial" panose="020B0604020202020204" pitchFamily="34" charset="0"/>
              <a:buChar char="•"/>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provide clarity in interpretation of the Standards, and</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71450" indent="-171450">
              <a:buFont typeface="Arial" panose="020B0604020202020204" pitchFamily="34" charset="0"/>
              <a:buChar char="•"/>
            </a:pP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where non-compliances are identified, auditors are able to explain the reason for these non-compliances.</a:t>
            </a:r>
            <a:endParaRPr lang="en-GB" sz="1200" b="1" i="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5973" lvl="0" indent="0">
              <a:buFontTx/>
              <a:buNone/>
            </a:pPr>
            <a:endParaRPr lang="en-AU" altLang="en-US" sz="900" dirty="0" smtClean="0">
              <a:latin typeface="Arial" panose="020B0604020202020204" pitchFamily="34" charset="0"/>
              <a:cs typeface="Arial" panose="020B0604020202020204" pitchFamily="34" charset="0"/>
            </a:endParaRPr>
          </a:p>
          <a:p>
            <a:pPr marL="1123789" lvl="2" indent="-177441">
              <a:buFontTx/>
              <a:buChar char="•"/>
            </a:pPr>
            <a:endParaRPr lang="en-AU" altLang="en-US" sz="900" dirty="0">
              <a:latin typeface="Arial" panose="020B0604020202020204" pitchFamily="34" charset="0"/>
              <a:cs typeface="Arial" panose="020B0604020202020204" pitchFamily="34" charset="0"/>
            </a:endParaRPr>
          </a:p>
          <a:p>
            <a:pPr marL="177441" indent="-177441">
              <a:buFontTx/>
              <a:buChar char="•"/>
            </a:pPr>
            <a:r>
              <a:rPr lang="en-AU" altLang="en-US" sz="900" dirty="0">
                <a:latin typeface="Arial" panose="020B0604020202020204" pitchFamily="34" charset="0"/>
                <a:cs typeface="Arial" panose="020B0604020202020204" pitchFamily="34" charset="0"/>
              </a:rPr>
              <a:t>Topics to be covered in the session:</a:t>
            </a:r>
          </a:p>
          <a:p>
            <a:pPr marL="655068" lvl="1" indent="-177441">
              <a:buFontTx/>
              <a:buChar char="•"/>
            </a:pPr>
            <a:r>
              <a:rPr lang="en-GB" altLang="en-US" sz="900" dirty="0">
                <a:latin typeface="Arial" panose="020B0604020202020204" pitchFamily="34" charset="0"/>
                <a:cs typeface="Arial" panose="020B0604020202020204" pitchFamily="34" charset="0"/>
              </a:rPr>
              <a:t>Understanding the Audit Process</a:t>
            </a:r>
          </a:p>
          <a:p>
            <a:pPr marL="655068" lvl="1" indent="-177441">
              <a:buFontTx/>
              <a:buChar char="•"/>
            </a:pPr>
            <a:r>
              <a:rPr lang="en-GB" altLang="en-US" sz="900" dirty="0">
                <a:latin typeface="Arial" panose="020B0604020202020204" pitchFamily="34" charset="0"/>
                <a:cs typeface="Arial" panose="020B0604020202020204" pitchFamily="34" charset="0"/>
              </a:rPr>
              <a:t>What to Expect Prior to Audit</a:t>
            </a:r>
          </a:p>
          <a:p>
            <a:pPr marL="655068" lvl="1" indent="-177441">
              <a:buFontTx/>
              <a:buChar char="•"/>
            </a:pPr>
            <a:r>
              <a:rPr lang="en-GB" altLang="en-US" sz="900" dirty="0">
                <a:latin typeface="Arial" panose="020B0604020202020204" pitchFamily="34" charset="0"/>
                <a:cs typeface="Arial" panose="020B0604020202020204" pitchFamily="34" charset="0"/>
              </a:rPr>
              <a:t>How to prepare for a </a:t>
            </a:r>
            <a:r>
              <a:rPr lang="en-GB" altLang="en-US" sz="900" dirty="0" smtClean="0">
                <a:latin typeface="Arial" panose="020B0604020202020204" pitchFamily="34" charset="0"/>
                <a:cs typeface="Arial" panose="020B0604020202020204" pitchFamily="34" charset="0"/>
              </a:rPr>
              <a:t>desk </a:t>
            </a:r>
            <a:r>
              <a:rPr lang="en-GB" altLang="en-US" sz="900" dirty="0">
                <a:latin typeface="Arial" panose="020B0604020202020204" pitchFamily="34" charset="0"/>
                <a:cs typeface="Arial" panose="020B0604020202020204" pitchFamily="34" charset="0"/>
              </a:rPr>
              <a:t>audit</a:t>
            </a:r>
          </a:p>
          <a:p>
            <a:pPr marL="655068" lvl="1" indent="-177441">
              <a:buFontTx/>
              <a:buChar char="•"/>
            </a:pPr>
            <a:r>
              <a:rPr lang="en-GB" altLang="en-US" sz="900" dirty="0">
                <a:latin typeface="Arial" panose="020B0604020202020204" pitchFamily="34" charset="0"/>
                <a:cs typeface="Arial" panose="020B0604020202020204" pitchFamily="34" charset="0"/>
              </a:rPr>
              <a:t>How to prepare for a site audit</a:t>
            </a:r>
          </a:p>
          <a:p>
            <a:pPr marL="177441" indent="-177441">
              <a:buFontTx/>
              <a:buChar char="•"/>
            </a:pPr>
            <a:r>
              <a:rPr lang="en-AU" altLang="en-US" sz="900" dirty="0">
                <a:latin typeface="Arial" panose="020B0604020202020204" pitchFamily="34" charset="0"/>
                <a:cs typeface="Arial" panose="020B0604020202020204" pitchFamily="34" charset="0"/>
              </a:rPr>
              <a:t>So there are no surprises during or after the audit I will also briefly outline:</a:t>
            </a:r>
          </a:p>
          <a:p>
            <a:pPr marL="634641" lvl="1" indent="-177441">
              <a:buFontTx/>
              <a:buChar char="•"/>
            </a:pPr>
            <a:r>
              <a:rPr lang="en-GB" altLang="en-US" sz="900" dirty="0">
                <a:latin typeface="Arial" panose="020B0604020202020204" pitchFamily="34" charset="0"/>
                <a:cs typeface="Arial" panose="020B0604020202020204" pitchFamily="34" charset="0"/>
              </a:rPr>
              <a:t>What happens during the Site Audit</a:t>
            </a:r>
          </a:p>
          <a:p>
            <a:pPr marL="634641" lvl="1" indent="-177441">
              <a:buFontTx/>
              <a:buChar char="•"/>
            </a:pPr>
            <a:r>
              <a:rPr lang="en-GB" altLang="en-US" sz="900" dirty="0">
                <a:latin typeface="Arial" panose="020B0604020202020204" pitchFamily="34" charset="0"/>
                <a:cs typeface="Arial" panose="020B0604020202020204" pitchFamily="34" charset="0"/>
              </a:rPr>
              <a:t>What happens after a TAC audit</a:t>
            </a:r>
          </a:p>
          <a:p>
            <a:pPr marL="634641" lvl="1" indent="-177441">
              <a:buFontTx/>
              <a:buChar char="•"/>
            </a:pPr>
            <a:endParaRPr lang="en-AU" altLang="en-US" sz="900" dirty="0">
              <a:latin typeface="Arial" panose="020B0604020202020204" pitchFamily="34" charset="0"/>
              <a:cs typeface="Arial" panose="020B0604020202020204" pitchFamily="34" charset="0"/>
            </a:endParaRPr>
          </a:p>
          <a:p>
            <a:pPr marL="0" indent="0">
              <a:buFontTx/>
              <a:buNone/>
            </a:pPr>
            <a:r>
              <a:rPr lang="en-AU" altLang="en-US" sz="900" b="1" dirty="0">
                <a:latin typeface="Arial" panose="020B0604020202020204" pitchFamily="34" charset="0"/>
                <a:cs typeface="Arial" panose="020B0604020202020204" pitchFamily="34" charset="0"/>
              </a:rPr>
              <a:t>Questions</a:t>
            </a:r>
          </a:p>
          <a:p>
            <a:pPr marL="177441" indent="-177441">
              <a:buFontTx/>
              <a:buChar char="•"/>
            </a:pPr>
            <a:r>
              <a:rPr lang="en-AU" altLang="en-US" sz="900" dirty="0">
                <a:latin typeface="Arial" panose="020B0604020202020204" pitchFamily="34" charset="0"/>
                <a:cs typeface="Arial" panose="020B0604020202020204" pitchFamily="34" charset="0"/>
              </a:rPr>
              <a:t>There will be an opportunity to ask questions at the end </a:t>
            </a:r>
          </a:p>
          <a:p>
            <a:pPr marL="177441" indent="-177441">
              <a:buFontTx/>
              <a:buChar char="•"/>
            </a:pPr>
            <a:r>
              <a:rPr lang="en-AU" altLang="en-US" sz="900" dirty="0">
                <a:latin typeface="Arial" panose="020B0604020202020204" pitchFamily="34" charset="0"/>
                <a:cs typeface="Arial" panose="020B0604020202020204" pitchFamily="34" charset="0"/>
              </a:rPr>
              <a:t>BUT</a:t>
            </a:r>
          </a:p>
          <a:p>
            <a:pPr marL="177441" indent="-177441">
              <a:buFontTx/>
              <a:buChar char="•"/>
            </a:pPr>
            <a:r>
              <a:rPr lang="en-AU" altLang="en-US" sz="900" dirty="0">
                <a:latin typeface="Arial" panose="020B0604020202020204" pitchFamily="34" charset="0"/>
                <a:cs typeface="Arial" panose="020B0604020202020204" pitchFamily="34" charset="0"/>
              </a:rPr>
              <a:t>Happy for audience to ask as we go along</a:t>
            </a:r>
          </a:p>
          <a:p>
            <a:pPr marL="177441" indent="-177441">
              <a:buFontTx/>
              <a:buChar char="•"/>
            </a:pPr>
            <a:endParaRPr lang="en-AU" altLang="en-US" sz="900" dirty="0">
              <a:latin typeface="Arial" panose="020B0604020202020204" pitchFamily="34" charset="0"/>
              <a:cs typeface="Arial" panose="020B0604020202020204" pitchFamily="34" charset="0"/>
            </a:endParaRPr>
          </a:p>
          <a:p>
            <a:pPr>
              <a:spcBef>
                <a:spcPts val="0"/>
              </a:spcBef>
              <a:spcAft>
                <a:spcPts val="0"/>
              </a:spcAft>
            </a:pPr>
            <a:r>
              <a:rPr lang="en-AU" sz="900" b="1" kern="0" dirty="0">
                <a:latin typeface="Arial" panose="020B0604020202020204" pitchFamily="34" charset="0"/>
                <a:cs typeface="Arial" panose="020B0604020202020204" pitchFamily="34" charset="0"/>
              </a:rPr>
              <a:t>Don’t Fear the Audit</a:t>
            </a:r>
          </a:p>
          <a:p>
            <a:pPr marL="175771" indent="-175771">
              <a:spcBef>
                <a:spcPts val="0"/>
              </a:spcBef>
              <a:spcAft>
                <a:spcPts val="0"/>
              </a:spcAft>
              <a:buFont typeface="Arial" panose="020B0604020202020204" pitchFamily="34" charset="0"/>
              <a:buChar char="•"/>
            </a:pPr>
            <a:r>
              <a:rPr lang="en-AU" sz="900" kern="0" dirty="0">
                <a:latin typeface="Arial" panose="020B0604020202020204" pitchFamily="34" charset="0"/>
                <a:cs typeface="Arial" panose="020B0604020202020204" pitchFamily="34" charset="0"/>
              </a:rPr>
              <a:t>An audit should be a positive experience which supports continuous improvement</a:t>
            </a:r>
          </a:p>
          <a:p>
            <a:pPr marL="175771" indent="-175771" defTabSz="946349" eaLnBrk="1" fontAlgn="auto" hangingPunct="1">
              <a:spcBef>
                <a:spcPts val="0"/>
              </a:spcBef>
              <a:spcAft>
                <a:spcPts val="0"/>
              </a:spcAft>
              <a:buFont typeface="Arial" panose="020B0604020202020204" pitchFamily="34" charset="0"/>
              <a:buChar char="•"/>
              <a:defRPr/>
            </a:pPr>
            <a:r>
              <a:rPr lang="en-AU" sz="900" kern="0" dirty="0">
                <a:latin typeface="Arial" panose="020B0604020202020204" pitchFamily="34" charset="0"/>
                <a:cs typeface="Arial" panose="020B0604020202020204" pitchFamily="34" charset="0"/>
              </a:rPr>
              <a:t>Good </a:t>
            </a:r>
            <a:r>
              <a:rPr lang="en-AU" sz="900" kern="0" dirty="0" smtClean="0">
                <a:latin typeface="Arial" panose="020B0604020202020204" pitchFamily="34" charset="0"/>
                <a:cs typeface="Arial" panose="020B0604020202020204" pitchFamily="34" charset="0"/>
              </a:rPr>
              <a:t>Auditors </a:t>
            </a:r>
            <a:r>
              <a:rPr lang="en-AU" sz="900" kern="0" dirty="0">
                <a:latin typeface="Arial" panose="020B0604020202020204" pitchFamily="34" charset="0"/>
                <a:cs typeface="Arial" panose="020B0604020202020204" pitchFamily="34" charset="0"/>
              </a:rPr>
              <a:t>are not trying to catch you out – they are looking for ways to allow you to demonstrate compliance.</a:t>
            </a:r>
          </a:p>
          <a:p>
            <a:pPr marL="177441" indent="-177441">
              <a:buFontTx/>
              <a:buChar char="•"/>
            </a:pPr>
            <a:endParaRPr lang="en-AU" altLang="en-US" sz="900" dirty="0">
              <a:latin typeface="Arial" panose="020B0604020202020204" pitchFamily="34" charset="0"/>
              <a:cs typeface="Arial" panose="020B0604020202020204" pitchFamily="34" charset="0"/>
            </a:endParaRPr>
          </a:p>
        </p:txBody>
      </p:sp>
      <p:sp>
        <p:nvSpPr>
          <p:cNvPr id="819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7CCBE35-85F6-4BC8-82EA-F3B252B9BFF3}" type="slidenum">
              <a:rPr lang="en-US" altLang="en-US" smtClean="0"/>
              <a:pPr/>
              <a:t>2</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3" name="Header Placeholder 2"/>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2952191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What is an Audit? </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	</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 systematic, independent and documented process for obtaining </a:t>
            </a: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audit evidence </a:t>
            </a: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and evaluating it objectively to determine the extent to which the </a:t>
            </a: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audit criteria </a:t>
            </a: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are fulfilled.</a:t>
            </a:r>
          </a:p>
          <a:p>
            <a:pPr marL="0" marR="0" lvl="0" indent="0" algn="l" defTabSz="457200" rtl="0" eaLnBrk="0" fontAlgn="base" latinLnBrk="0" hangingPunct="0">
              <a:lnSpc>
                <a:spcPct val="100000"/>
              </a:lnSpc>
              <a:spcBef>
                <a:spcPts val="0"/>
              </a:spcBef>
              <a:spcAft>
                <a:spcPts val="0"/>
              </a:spcAft>
              <a:buClrTx/>
              <a:buSzTx/>
              <a:buFontTx/>
              <a:buNone/>
              <a:tabLst/>
              <a:defRPr/>
            </a:pPr>
            <a:endPar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1"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mn-cs"/>
              </a:rPr>
              <a:t>Audit </a:t>
            </a: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Criteria:</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 set of policies, procedures or requirements – Standards for </a:t>
            </a:r>
            <a:r>
              <a:rPr kumimoji="0" lang="en-AU" sz="9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mn-cs"/>
              </a:rPr>
              <a:t>RTOs</a:t>
            </a:r>
          </a:p>
          <a:p>
            <a:pPr marL="0" marR="0" lvl="0" indent="0" algn="l" defTabSz="457200" rtl="0" eaLnBrk="0" fontAlgn="base" latinLnBrk="0" hangingPunct="0">
              <a:lnSpc>
                <a:spcPct val="100000"/>
              </a:lnSpc>
              <a:spcBef>
                <a:spcPts val="0"/>
              </a:spcBef>
              <a:spcAft>
                <a:spcPts val="0"/>
              </a:spcAft>
              <a:buClrTx/>
              <a:buSzTx/>
              <a:buFontTx/>
              <a:buNone/>
              <a:tabLst/>
              <a:defRPr/>
            </a:pPr>
            <a:endPar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Audit Evidence:</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Audit evidence can be gathered by examining, observing and obtaining relevant, verifiable records, information or statements of fact.</a:t>
            </a:r>
          </a:p>
          <a:p>
            <a:pPr marL="0" marR="0" lvl="0" indent="0" algn="l" defTabSz="457200" rtl="0" eaLnBrk="0" fontAlgn="base" latinLnBrk="0" hangingPunct="0">
              <a:lnSpc>
                <a:spcPct val="100000"/>
              </a:lnSpc>
              <a:spcBef>
                <a:spcPts val="0"/>
              </a:spcBef>
              <a:spcAft>
                <a:spcPts val="0"/>
              </a:spcAft>
              <a:buClrTx/>
              <a:buSzTx/>
              <a:buFontTx/>
              <a:buNone/>
              <a:tabLst/>
              <a:defRPr/>
            </a:pPr>
            <a:endParaRPr kumimoji="0" lang="en-AU" sz="9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AU" sz="9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34" charset="-128"/>
                <a:cs typeface="+mn-cs"/>
              </a:rPr>
              <a:t>Audit </a:t>
            </a: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Evidence for audits against the Standards:</a:t>
            </a:r>
          </a:p>
          <a:p>
            <a:pPr marL="650614" marR="0" lvl="1" indent="-177441" algn="l" defTabSz="4572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Documents</a:t>
            </a:r>
          </a:p>
          <a:p>
            <a:pPr marL="650614" marR="0" lvl="1" indent="-177441" algn="l" defTabSz="4572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Emails</a:t>
            </a:r>
          </a:p>
          <a:p>
            <a:pPr marL="650614" marR="0" lvl="1" indent="-177441" algn="l" defTabSz="4572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Website</a:t>
            </a:r>
          </a:p>
          <a:p>
            <a:pPr marL="650614" marR="0" lvl="1" indent="-177441" algn="l" defTabSz="457200" rtl="0" eaLnBrk="0" fontAlgn="base" latinLnBrk="0" hangingPunct="0">
              <a:lnSpc>
                <a:spcPct val="100000"/>
              </a:lnSpc>
              <a:spcBef>
                <a:spcPts val="0"/>
              </a:spcBef>
              <a:spcAft>
                <a:spcPts val="0"/>
              </a:spcAft>
              <a:buClrTx/>
              <a:buSzTx/>
              <a:buFont typeface="Arial" panose="020B0604020202020204" pitchFamily="34" charset="0"/>
              <a:buChar char="•"/>
              <a:tabLst/>
              <a:defRPr/>
            </a:pPr>
            <a:r>
              <a:rPr kumimoji="0" lang="en-AU" sz="9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interviews</a:t>
            </a:r>
            <a:endParaRPr kumimoji="0" lang="en-AU" altLang="en-US" sz="9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a:defRPr/>
            </a:pPr>
            <a:endParaRPr lang="en-AU" sz="900" b="1" dirty="0">
              <a:latin typeface="Arial" panose="020B0604020202020204" pitchFamily="34" charset="0"/>
              <a:cs typeface="Arial" panose="020B0604020202020204" pitchFamily="34" charset="0"/>
            </a:endParaRPr>
          </a:p>
          <a:p>
            <a:pPr>
              <a:defRPr/>
            </a:pPr>
            <a:r>
              <a:rPr lang="en-AU" sz="900" b="1" dirty="0">
                <a:latin typeface="Arial" panose="020B0604020202020204" pitchFamily="34" charset="0"/>
                <a:cs typeface="Arial" panose="020B0604020202020204" pitchFamily="34" charset="0"/>
              </a:rPr>
              <a:t>Why TAC conducts audits:</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TAC implements a continuous audit strategy through its Regulatory Strategy ensuring that issues are responded to as they arise. This strategy aligns with and complements the national regulatory approach to risk management.</a:t>
            </a:r>
            <a:r>
              <a:rPr lang="en-AU" sz="900" dirty="0">
                <a:latin typeface="Arial" panose="020B0604020202020204" pitchFamily="34" charset="0"/>
                <a:cs typeface="Arial" panose="020B0604020202020204" pitchFamily="34" charset="0"/>
              </a:rPr>
              <a:t> </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An audit is a planned, systematic and documented process used to assess an RTO or applicant's compliance with the Standards. It provides an RTO with valuable information about the quality of its training, assessment, client services and the management systems it uses to meet its regulatory obligations and achieve quality outcomes. </a:t>
            </a:r>
            <a:r>
              <a:rPr lang="en-AU" sz="900" dirty="0">
                <a:latin typeface="Arial" panose="020B0604020202020204" pitchFamily="34" charset="0"/>
                <a:cs typeface="Arial" panose="020B0604020202020204" pitchFamily="34" charset="0"/>
              </a:rPr>
              <a:t>. </a:t>
            </a: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a:defRPr/>
            </a:pPr>
            <a:r>
              <a:rPr lang="en-AU" sz="900" b="1" dirty="0" smtClean="0">
                <a:latin typeface="Arial" panose="020B0604020202020204" pitchFamily="34" charset="0"/>
                <a:cs typeface="Arial" panose="020B0604020202020204" pitchFamily="34" charset="0"/>
              </a:rPr>
              <a:t>TAC </a:t>
            </a:r>
            <a:r>
              <a:rPr lang="en-AU" sz="900" b="1" dirty="0">
                <a:latin typeface="Arial" panose="020B0604020202020204" pitchFamily="34" charset="0"/>
                <a:cs typeface="Arial" panose="020B0604020202020204" pitchFamily="34" charset="0"/>
              </a:rPr>
              <a:t>Audit objectives: </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primary objective of an audit is to establish that the RTO or applicant is, at a minimum, meeting:</a:t>
            </a:r>
          </a:p>
          <a:p>
            <a:pPr marL="634641"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applicable Standards for RTOs </a:t>
            </a:r>
          </a:p>
          <a:p>
            <a:pPr marL="634641"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Requirements of training products being met</a:t>
            </a:r>
          </a:p>
          <a:p>
            <a:pPr marL="634641"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Needs of learners identified and accommodated</a:t>
            </a: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TAC Audit principles</a:t>
            </a:r>
            <a:r>
              <a:rPr lang="en-AU" sz="900" b="1" dirty="0" smtClean="0">
                <a:latin typeface="Arial" panose="020B0604020202020204" pitchFamily="34" charset="0"/>
                <a:cs typeface="Arial" panose="020B0604020202020204" pitchFamily="34" charset="0"/>
              </a:rPr>
              <a:t>:</a:t>
            </a:r>
          </a:p>
          <a:p>
            <a:pPr>
              <a:buFont typeface="Arial" panose="020B0604020202020204" pitchFamily="34" charset="0"/>
              <a:buNone/>
              <a:defRPr/>
            </a:pPr>
            <a:r>
              <a:rPr lang="en-AU" sz="900" b="0" i="1" dirty="0" smtClean="0">
                <a:latin typeface="Arial" panose="020B0604020202020204" pitchFamily="34" charset="0"/>
                <a:cs typeface="Arial" panose="020B0604020202020204" pitchFamily="34" charset="0"/>
              </a:rPr>
              <a:t>Page</a:t>
            </a:r>
            <a:r>
              <a:rPr lang="en-AU" sz="900" b="0" i="1" baseline="0" dirty="0" smtClean="0">
                <a:latin typeface="Arial" panose="020B0604020202020204" pitchFamily="34" charset="0"/>
                <a:cs typeface="Arial" panose="020B0604020202020204" pitchFamily="34" charset="0"/>
              </a:rPr>
              <a:t> 4-8 of Handout</a:t>
            </a:r>
          </a:p>
          <a:p>
            <a:pPr>
              <a:buFont typeface="Arial" panose="020B0604020202020204" pitchFamily="34" charset="0"/>
              <a:buNone/>
              <a:defRPr/>
            </a:pPr>
            <a:endParaRPr lang="en-AU" sz="900" b="0" i="1"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Systematic</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Audits are conducted in a systematic manner based on an audit sampling strategy to ensure that the audit findings, conclusions and recommendations accurately represent the organisation’s operations.</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Outcomes focused</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Outcomes are the result of strategies implemented to achieve quality training, assessment, client services and management systems</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audit process reviews evidence provided by each RTO about what has been achieved against the Standards for RTOs. </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There is no 'one-size-fits-all' approach to compliance </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For established RTOs the </a:t>
            </a: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will consider whether: </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RTO’s evidence has met the requirements of each Standard or clause; and</a:t>
            </a:r>
          </a:p>
          <a:p>
            <a:pPr marL="1107814"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results were achieved through the planned and systematic deployment of specific actions taken by the RTO</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For new applicants the </a:t>
            </a: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will consider whether</a:t>
            </a:r>
            <a:endParaRPr lang="en-AU" sz="900" dirty="0">
              <a:latin typeface="Arial" panose="020B0604020202020204" pitchFamily="34" charset="0"/>
              <a:cs typeface="Arial" panose="020B0604020202020204" pitchFamily="34" charset="0"/>
            </a:endParaRPr>
          </a:p>
          <a:p>
            <a:pPr marL="1091841"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applicant has met the requirements of each Standard and clause;</a:t>
            </a:r>
          </a:p>
          <a:p>
            <a:pPr marL="1091841"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planned approach to achieving quality outcomes is systematic;</a:t>
            </a:r>
          </a:p>
          <a:p>
            <a:pPr marL="1091841"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applicant is sufficiently aware of the VET environment in which it will operate</a:t>
            </a:r>
          </a:p>
          <a:p>
            <a:pPr marL="1091841" lvl="2"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intent of the planned business practices are achievable and sustainable.</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Evidence based</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Audit findings in relation to an RTO's compliance with the Standards for RTOs are based entirely on the evidence available to the </a:t>
            </a:r>
            <a:r>
              <a:rPr lang="en-GB" sz="900" dirty="0" smtClean="0">
                <a:latin typeface="Arial" panose="020B0604020202020204" pitchFamily="34" charset="0"/>
                <a:cs typeface="Arial" panose="020B0604020202020204" pitchFamily="34" charset="0"/>
              </a:rPr>
              <a:t>Auditor.</a:t>
            </a:r>
            <a:endParaRPr lang="en-GB"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Judgements about whether evidence demonstrates compliance are guided by consideration of these questions:</a:t>
            </a:r>
          </a:p>
          <a:p>
            <a:pPr marL="1107814" lvl="2" indent="-177441">
              <a:buFont typeface="Arial" panose="020B0604020202020204" pitchFamily="34" charset="0"/>
              <a:buChar char="•"/>
              <a:defRPr/>
            </a:pPr>
            <a:r>
              <a:rPr lang="en-GB" sz="900" b="1" dirty="0">
                <a:latin typeface="Arial" panose="020B0604020202020204" pitchFamily="34" charset="0"/>
                <a:cs typeface="Arial" panose="020B0604020202020204" pitchFamily="34" charset="0"/>
              </a:rPr>
              <a:t>Is the evidence valid </a:t>
            </a:r>
            <a:r>
              <a:rPr lang="en-GB" sz="900" dirty="0">
                <a:latin typeface="Arial" panose="020B0604020202020204" pitchFamily="34" charset="0"/>
                <a:cs typeface="Arial" panose="020B0604020202020204" pitchFamily="34" charset="0"/>
              </a:rPr>
              <a:t>- is it reflecting the requirements identified in the Standard or clause that is being audited?</a:t>
            </a:r>
          </a:p>
          <a:p>
            <a:pPr marL="1107814" lvl="2" indent="-177441">
              <a:buFont typeface="Arial" panose="020B0604020202020204" pitchFamily="34" charset="0"/>
              <a:buChar char="•"/>
              <a:defRPr/>
            </a:pPr>
            <a:r>
              <a:rPr lang="en-GB" sz="900" b="1" dirty="0">
                <a:latin typeface="Arial" panose="020B0604020202020204" pitchFamily="34" charset="0"/>
                <a:cs typeface="Arial" panose="020B0604020202020204" pitchFamily="34" charset="0"/>
              </a:rPr>
              <a:t>Is the evidence sufficient </a:t>
            </a:r>
            <a:r>
              <a:rPr lang="en-GB" sz="900" dirty="0">
                <a:latin typeface="Arial" panose="020B0604020202020204" pitchFamily="34" charset="0"/>
                <a:cs typeface="Arial" panose="020B0604020202020204" pitchFamily="34" charset="0"/>
              </a:rPr>
              <a:t>– is it sufficiently addressing the requirements, enabling a fair and reasonable judgement about compliance?</a:t>
            </a:r>
          </a:p>
          <a:p>
            <a:pPr marL="1107814" lvl="2" indent="-177441">
              <a:buFont typeface="Arial" panose="020B0604020202020204" pitchFamily="34" charset="0"/>
              <a:buChar char="•"/>
              <a:defRPr/>
            </a:pPr>
            <a:r>
              <a:rPr lang="en-GB" sz="900" b="1" dirty="0">
                <a:latin typeface="Arial" panose="020B0604020202020204" pitchFamily="34" charset="0"/>
                <a:cs typeface="Arial" panose="020B0604020202020204" pitchFamily="34" charset="0"/>
              </a:rPr>
              <a:t>Is the evidence authentic </a:t>
            </a:r>
            <a:r>
              <a:rPr lang="en-GB" sz="900" dirty="0">
                <a:latin typeface="Arial" panose="020B0604020202020204" pitchFamily="34" charset="0"/>
                <a:cs typeface="Arial" panose="020B0604020202020204" pitchFamily="34" charset="0"/>
              </a:rPr>
              <a:t>– is it genuine, real and related to actual practice?</a:t>
            </a:r>
          </a:p>
          <a:p>
            <a:pPr marL="1107814" lvl="2" indent="-177441">
              <a:buFont typeface="Arial" panose="020B0604020202020204" pitchFamily="34" charset="0"/>
              <a:buChar char="•"/>
              <a:defRPr/>
            </a:pPr>
            <a:r>
              <a:rPr lang="en-GB" sz="900" b="1" dirty="0">
                <a:latin typeface="Arial" panose="020B0604020202020204" pitchFamily="34" charset="0"/>
                <a:cs typeface="Arial" panose="020B0604020202020204" pitchFamily="34" charset="0"/>
              </a:rPr>
              <a:t>Is the evidence current </a:t>
            </a:r>
            <a:r>
              <a:rPr lang="en-GB" sz="900" dirty="0">
                <a:latin typeface="Arial" panose="020B0604020202020204" pitchFamily="34" charset="0"/>
                <a:cs typeface="Arial" panose="020B0604020202020204" pitchFamily="34" charset="0"/>
              </a:rPr>
              <a:t>- is it relevant to the operations of the provider at the time of the audit and does it reflect current industry/regulatory requirements?</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Sometimes non-compliance is due to lack of evidence – must be made clear at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RTOs required to conduct own quality assurance and internal audits – that evidence will also help with audit process</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Flexible</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Like Principle of Assessment – flexibility</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Need to be flexible in our responses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TAC does not expect to see RTOs doing things in the same way but must provide same outcome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You do need to explain how and why you do things: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Special needs of clients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Requirements of industry</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Understand culture and strategies implemented</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Focused </a:t>
            </a:r>
            <a:r>
              <a:rPr lang="en-AU" sz="900" dirty="0">
                <a:latin typeface="Arial" panose="020B0604020202020204" pitchFamily="34" charset="0"/>
                <a:cs typeface="Arial" panose="020B0604020202020204" pitchFamily="34" charset="0"/>
              </a:rPr>
              <a:t>on continuous improvement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Do not expect perfection</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Expect the RTO to be striving for perfection</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Standards define a minimal standard of operational performance </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Auditors </a:t>
            </a:r>
            <a:r>
              <a:rPr lang="en-AU" sz="900" dirty="0">
                <a:latin typeface="Arial" panose="020B0604020202020204" pitchFamily="34" charset="0"/>
                <a:cs typeface="Arial" panose="020B0604020202020204" pitchFamily="34" charset="0"/>
              </a:rPr>
              <a:t>can find opportunities for improvement even when the RTO is compliant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Do not have to implement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Fair, open and transparent (can’t see things that are transparent!!)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Nothing is hidden</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You must ask questions and ask for clarification if anything is not clear</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Must explain if you think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has not understood something</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You must be engaged - not be passive – be part of the dialogue – ask why things are non-compliant – you may then be able to provide additional evidence</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you feel you have been misrepresented in an Audit Report – can appeal against the observations made by the </a:t>
            </a:r>
            <a:r>
              <a:rPr lang="en-AU" sz="900" dirty="0" smtClean="0">
                <a:latin typeface="Arial" panose="020B0604020202020204" pitchFamily="34" charset="0"/>
                <a:cs typeface="Arial" panose="020B0604020202020204" pitchFamily="34" charset="0"/>
              </a:rPr>
              <a:t>Auditor (Auditors </a:t>
            </a:r>
            <a:r>
              <a:rPr lang="en-AU" sz="900" dirty="0">
                <a:latin typeface="Arial" panose="020B0604020202020204" pitchFamily="34" charset="0"/>
                <a:cs typeface="Arial" panose="020B0604020202020204" pitchFamily="34" charset="0"/>
              </a:rPr>
              <a:t>do not make judgements)</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i="1" dirty="0">
                <a:latin typeface="Arial" panose="020B0604020202020204" pitchFamily="34" charset="0"/>
                <a:cs typeface="Arial" panose="020B0604020202020204" pitchFamily="34" charset="0"/>
              </a:rPr>
              <a:t>Remind the audience:</a:t>
            </a:r>
          </a:p>
          <a:p>
            <a:pPr marL="177441" indent="-177441">
              <a:buFont typeface="Arial" panose="020B0604020202020204" pitchFamily="34" charset="0"/>
              <a:buChar char="•"/>
              <a:defRPr/>
            </a:pPr>
            <a:r>
              <a:rPr lang="en-AU" sz="900" b="1" i="1" dirty="0">
                <a:latin typeface="Arial" panose="020B0604020202020204" pitchFamily="34" charset="0"/>
                <a:cs typeface="Arial" panose="020B0604020202020204" pitchFamily="34" charset="0"/>
              </a:rPr>
              <a:t> They can ask questions or even make comments / provide feedback – smiley faces / quizzical faces</a:t>
            </a:r>
          </a:p>
          <a:p>
            <a:pPr marL="177441" indent="-177441">
              <a:buFont typeface="Arial" panose="020B0604020202020204" pitchFamily="34" charset="0"/>
              <a:buChar char="•"/>
              <a:defRPr/>
            </a:pPr>
            <a:r>
              <a:rPr lang="en-AU" sz="900" b="1" i="1" dirty="0">
                <a:latin typeface="Arial" panose="020B0604020202020204" pitchFamily="34" charset="0"/>
                <a:cs typeface="Arial" panose="020B0604020202020204" pitchFamily="34" charset="0"/>
              </a:rPr>
              <a:t>The content of the webinar is in the Webinar Handout</a:t>
            </a:r>
          </a:p>
          <a:p>
            <a:pPr marL="177441" indent="-177441">
              <a:buFont typeface="Arial" panose="020B0604020202020204" pitchFamily="34" charset="0"/>
              <a:buChar char="•"/>
              <a:defRPr/>
            </a:pPr>
            <a:endParaRPr lang="en-AU" sz="900" b="1" i="1" dirty="0">
              <a:latin typeface="Arial" panose="020B0604020202020204" pitchFamily="34" charset="0"/>
              <a:cs typeface="Arial" panose="020B0604020202020204" pitchFamily="34" charset="0"/>
            </a:endParaRP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defRPr/>
            </a:pPr>
            <a:endParaRPr lang="en-AU" dirty="0"/>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D608F1-F4B7-44B6-AC6E-B3067CBBAC3B}" type="slidenum">
              <a:rPr lang="en-US" altLang="en-US" smtClean="0"/>
              <a:pPr/>
              <a:t>3</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1205330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Category of audits</a:t>
            </a:r>
          </a:p>
          <a:p>
            <a:pPr marL="0" indent="0">
              <a:buFont typeface="Arial" panose="020B0604020202020204" pitchFamily="34" charset="0"/>
              <a:buNone/>
              <a:defRPr/>
            </a:pPr>
            <a:r>
              <a:rPr lang="en-AU" sz="900" b="0" i="1" dirty="0" smtClean="0">
                <a:latin typeface="Arial" panose="020B0604020202020204" pitchFamily="34" charset="0"/>
                <a:cs typeface="Arial" panose="020B0604020202020204" pitchFamily="34" charset="0"/>
              </a:rPr>
              <a:t>Page</a:t>
            </a:r>
            <a:r>
              <a:rPr lang="en-AU" sz="900" b="0" i="1" baseline="0" dirty="0" smtClean="0">
                <a:latin typeface="Arial" panose="020B0604020202020204" pitchFamily="34" charset="0"/>
                <a:cs typeface="Arial" panose="020B0604020202020204" pitchFamily="34" charset="0"/>
              </a:rPr>
              <a:t> 8-9 of Handout</a:t>
            </a:r>
            <a:endParaRPr lang="en-AU" sz="900" b="0" i="1" dirty="0" smtClean="0">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marL="0" indent="0">
              <a:buFont typeface="Arial" panose="020B0604020202020204" pitchFamily="34" charset="0"/>
              <a:buNone/>
              <a:defRPr/>
            </a:pPr>
            <a:r>
              <a:rPr lang="en-AU" sz="900" b="1" dirty="0">
                <a:latin typeface="Arial" panose="020B0604020202020204" pitchFamily="34" charset="0"/>
                <a:cs typeface="Arial" panose="020B0604020202020204" pitchFamily="34" charset="0"/>
              </a:rPr>
              <a:t>Initiated by the RTO</a:t>
            </a:r>
          </a:p>
          <a:p>
            <a:pPr marL="171450" indent="-171450">
              <a:buFont typeface="Arial" panose="020B0604020202020204" pitchFamily="34" charset="0"/>
              <a:buChar char="•"/>
              <a:defRPr/>
            </a:pPr>
            <a:r>
              <a:rPr lang="en-AU" sz="900" b="1" dirty="0">
                <a:latin typeface="Arial" panose="020B0604020202020204" pitchFamily="34" charset="0"/>
                <a:cs typeface="Arial" panose="020B0604020202020204" pitchFamily="34" charset="0"/>
              </a:rPr>
              <a:t>Audits Resulting from Applications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Initial registration</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Amendment to Scope</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Renewal of Registration – up to 7 years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Renewal of Registration – two years after initial registration</a:t>
            </a:r>
          </a:p>
          <a:p>
            <a:pPr marL="1107814" marR="0" lvl="2" indent="-177441"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AU" sz="900" dirty="0">
                <a:latin typeface="Arial" panose="020B0604020202020204" pitchFamily="34" charset="0"/>
                <a:cs typeface="Arial" panose="020B0604020202020204" pitchFamily="34" charset="0"/>
              </a:rPr>
              <a:t>Check you are implementing what you promised at the time of application</a:t>
            </a: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When you submit an application you are asking TAC to look at your organisation</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TAC will determine whether an audit is necessary based on the RTOs risk assessment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Remember the TAC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is trying to help you achieve your desired outcome</a:t>
            </a:r>
          </a:p>
          <a:p>
            <a:pPr marL="177441" indent="-177441">
              <a:buFont typeface="Arial" panose="020B0604020202020204" pitchFamily="34" charset="0"/>
              <a:buChar char="•"/>
              <a:defRPr/>
            </a:pPr>
            <a:endParaRPr lang="en-AU" sz="90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For more information on amending RTO scope, TAC</a:t>
            </a:r>
            <a:r>
              <a:rPr lang="en-AU" sz="900" baseline="0" dirty="0" smtClean="0">
                <a:latin typeface="Arial" panose="020B0604020202020204" pitchFamily="34" charset="0"/>
                <a:cs typeface="Arial" panose="020B0604020202020204" pitchFamily="34" charset="0"/>
              </a:rPr>
              <a:t> runs a webinar titled Managing and Amending RTO Scope which </a:t>
            </a:r>
            <a:r>
              <a:rPr lang="en-GB" sz="1200" b="0" i="0" kern="1200" dirty="0" smtClean="0">
                <a:solidFill>
                  <a:schemeClr val="tx1"/>
                </a:solidFill>
                <a:effectLst/>
                <a:latin typeface="Calibri" panose="020F0502020204030204" pitchFamily="34" charset="0"/>
                <a:ea typeface="ＭＳ Ｐゴシック" panose="020B0600070205080204" pitchFamily="34" charset="-128"/>
                <a:cs typeface="+mn-cs"/>
              </a:rPr>
              <a:t>addresses some of the challenges faced by RTOs in managing scope and preparing applications.  A recording of this webinar is available on the TAC Website. </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r>
              <a:rPr lang="en-AU" sz="900" b="1" dirty="0">
                <a:latin typeface="Arial" panose="020B0604020202020204" pitchFamily="34" charset="0"/>
                <a:cs typeface="Arial" panose="020B0604020202020204" pitchFamily="34" charset="0"/>
              </a:rPr>
              <a:t>Initiated by TAC </a:t>
            </a:r>
          </a:p>
          <a:p>
            <a:pPr marL="171450" indent="-171450">
              <a:buFont typeface="Arial" panose="020B0604020202020204" pitchFamily="34" charset="0"/>
              <a:buChar char="•"/>
              <a:defRPr/>
            </a:pPr>
            <a:r>
              <a:rPr lang="en-AU" sz="900" dirty="0">
                <a:latin typeface="Arial" panose="020B0604020202020204" pitchFamily="34" charset="0"/>
                <a:cs typeface="Arial" panose="020B0604020202020204" pitchFamily="34" charset="0"/>
              </a:rPr>
              <a:t>You are being audited for a particular reason</a:t>
            </a:r>
          </a:p>
          <a:p>
            <a:pPr marL="709761" lvl="1"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Monitoring audits</a:t>
            </a:r>
          </a:p>
          <a:p>
            <a:pPr marL="1182936" lvl="2"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Observe how things are going</a:t>
            </a:r>
          </a:p>
          <a:p>
            <a:pPr marL="1656110" lvl="3"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Focus on specific training products or Standards</a:t>
            </a:r>
            <a:endParaRPr lang="en-AU" sz="900" dirty="0">
              <a:latin typeface="Arial" panose="020B0604020202020204" pitchFamily="34" charset="0"/>
              <a:cs typeface="Arial" panose="020B0604020202020204" pitchFamily="34" charset="0"/>
            </a:endParaRPr>
          </a:p>
          <a:p>
            <a:pPr marL="1656110" lvl="3"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To ensure any areas of concern from previous audits have been addressed</a:t>
            </a:r>
          </a:p>
          <a:p>
            <a:pPr marL="1656110" lvl="3"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High risk area – greater need for monitoring what the RTOs are doing</a:t>
            </a:r>
          </a:p>
          <a:p>
            <a:pPr marL="1656110" lvl="3"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Area of lots of change</a:t>
            </a:r>
          </a:p>
          <a:p>
            <a:pPr marL="709761" lvl="1" indent="-236587">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Complaint </a:t>
            </a:r>
            <a:r>
              <a:rPr lang="en-AU" sz="900" dirty="0">
                <a:latin typeface="Arial" panose="020B0604020202020204" pitchFamily="34" charset="0"/>
                <a:cs typeface="Arial" panose="020B0604020202020204" pitchFamily="34" charset="0"/>
              </a:rPr>
              <a:t>audits</a:t>
            </a:r>
          </a:p>
          <a:p>
            <a:pPr marL="1182936" lvl="2"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Complaint lodged against </a:t>
            </a:r>
            <a:r>
              <a:rPr lang="en-AU" sz="900" dirty="0" smtClean="0">
                <a:latin typeface="Arial" panose="020B0604020202020204" pitchFamily="34" charset="0"/>
                <a:cs typeface="Arial" panose="020B0604020202020204" pitchFamily="34" charset="0"/>
              </a:rPr>
              <a:t>RTO </a:t>
            </a:r>
            <a:endParaRPr lang="en-AU" sz="900" dirty="0">
              <a:latin typeface="Arial" panose="020B0604020202020204" pitchFamily="34" charset="0"/>
              <a:cs typeface="Arial" panose="020B0604020202020204" pitchFamily="34" charset="0"/>
            </a:endParaRPr>
          </a:p>
          <a:p>
            <a:pPr marL="1182936" lvl="2"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TAC has established there may be an issue relating to the application of the Standards only</a:t>
            </a:r>
          </a:p>
          <a:p>
            <a:pPr marL="1182936" lvl="2"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Link on website to TAC’s Complaints Policy. </a:t>
            </a:r>
          </a:p>
          <a:p>
            <a:pPr marL="709761" lvl="1"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Strategic industry </a:t>
            </a:r>
            <a:r>
              <a:rPr lang="en-AU" sz="900" dirty="0" smtClean="0">
                <a:latin typeface="Arial" panose="020B0604020202020204" pitchFamily="34" charset="0"/>
                <a:cs typeface="Arial" panose="020B0604020202020204" pitchFamily="34" charset="0"/>
              </a:rPr>
              <a:t>audits or strategic reviews</a:t>
            </a:r>
            <a:endParaRPr lang="en-AU" sz="900" dirty="0">
              <a:latin typeface="Arial" panose="020B0604020202020204" pitchFamily="34" charset="0"/>
              <a:cs typeface="Arial" panose="020B0604020202020204" pitchFamily="34" charset="0"/>
            </a:endParaRPr>
          </a:p>
          <a:p>
            <a:pPr marL="1182936" lvl="2"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Investigation of systemic issues pertaining to a specific industry area or other systemic VET issues</a:t>
            </a:r>
          </a:p>
          <a:p>
            <a:pPr marL="1182936" lvl="2"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Not a specific reflection on your RTO</a:t>
            </a:r>
          </a:p>
          <a:p>
            <a:pPr marL="1182936" lvl="2"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TAC currently conducting a strategic review into the delivery of community services qualifications in Western Australia</a:t>
            </a:r>
          </a:p>
          <a:p>
            <a:pPr marL="1182936" lvl="2"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Strategic Reviews previously undertaken by TAC include: </a:t>
            </a:r>
          </a:p>
          <a:p>
            <a:pPr marL="1640136" lvl="3"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Third Party arrangements</a:t>
            </a:r>
          </a:p>
          <a:p>
            <a:pPr marL="1640136" lvl="3"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Marketing and Governance</a:t>
            </a:r>
          </a:p>
          <a:p>
            <a:pPr marL="1640136" lvl="3" indent="-236587">
              <a:buFont typeface="Arial" panose="020B0604020202020204" pitchFamily="34" charset="0"/>
              <a:buChar char="•"/>
              <a:defRPr/>
            </a:pPr>
            <a:r>
              <a:rPr lang="en-GB" sz="900" dirty="0">
                <a:latin typeface="Arial" panose="020B0604020202020204" pitchFamily="34" charset="0"/>
                <a:cs typeface="Arial" panose="020B0604020202020204" pitchFamily="34" charset="0"/>
              </a:rPr>
              <a:t>High Risk Work Licences</a:t>
            </a:r>
            <a:endParaRPr lang="en-AU" sz="900" dirty="0">
              <a:latin typeface="Arial" panose="020B0604020202020204" pitchFamily="34" charset="0"/>
              <a:cs typeface="Arial" panose="020B0604020202020204" pitchFamily="34" charset="0"/>
            </a:endParaRPr>
          </a:p>
          <a:p>
            <a:pPr marL="709761" lvl="1" indent="-236587">
              <a:buFont typeface="Arial" panose="020B0604020202020204" pitchFamily="34" charset="0"/>
              <a:buChar char="•"/>
              <a:defRPr/>
            </a:pPr>
            <a:r>
              <a:rPr lang="en-AU" sz="900" dirty="0">
                <a:latin typeface="Arial" panose="020B0604020202020204" pitchFamily="34" charset="0"/>
                <a:cs typeface="Arial" panose="020B0604020202020204" pitchFamily="34" charset="0"/>
              </a:rPr>
              <a:t>Compliance monitoring audits (</a:t>
            </a:r>
            <a:r>
              <a:rPr lang="en-AU" sz="900" dirty="0" smtClean="0">
                <a:latin typeface="Arial" panose="020B0604020202020204" pitchFamily="34" charset="0"/>
                <a:cs typeface="Arial" panose="020B0604020202020204" pitchFamily="34" charset="0"/>
              </a:rPr>
              <a:t>CMA)</a:t>
            </a:r>
            <a:endParaRPr lang="en-AU" sz="900" dirty="0">
              <a:latin typeface="Arial" panose="020B0604020202020204" pitchFamily="34" charset="0"/>
              <a:cs typeface="Arial" panose="020B0604020202020204" pitchFamily="34" charset="0"/>
            </a:endParaRPr>
          </a:p>
          <a:p>
            <a:pPr marL="1182936" lvl="2" indent="-236587" defTabSz="473174">
              <a:buFont typeface="Arial" panose="020B0604020202020204" pitchFamily="34" charset="0"/>
              <a:buChar char="•"/>
              <a:defRPr/>
            </a:pPr>
            <a:r>
              <a:rPr lang="en-AU" sz="900" dirty="0">
                <a:latin typeface="Arial" panose="020B0604020202020204" pitchFamily="34" charset="0"/>
                <a:cs typeface="Arial" panose="020B0604020202020204" pitchFamily="34" charset="0"/>
              </a:rPr>
              <a:t>Initiated to follow up on issues identified at audit and / or </a:t>
            </a:r>
            <a:r>
              <a:rPr lang="en-AU" sz="900" dirty="0" smtClean="0">
                <a:latin typeface="Arial" panose="020B0604020202020204" pitchFamily="34" charset="0"/>
                <a:cs typeface="Arial" panose="020B0604020202020204" pitchFamily="34" charset="0"/>
              </a:rPr>
              <a:t>remove imposed </a:t>
            </a:r>
            <a:r>
              <a:rPr lang="en-AU" sz="900" dirty="0" smtClean="0">
                <a:latin typeface="Arial" panose="020B0604020202020204" pitchFamily="34" charset="0"/>
                <a:cs typeface="Arial" panose="020B0604020202020204" pitchFamily="34" charset="0"/>
              </a:rPr>
              <a:t>sanctions</a:t>
            </a:r>
          </a:p>
          <a:p>
            <a:pPr marL="1182936" lvl="2" indent="-236587" defTabSz="473174">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 CMA is used to ensure an RTO’s ongoing deployment of corrective actions and to stop a trend of non-compliance</a:t>
            </a:r>
            <a:r>
              <a:rPr lang="en-AU" sz="900" baseline="0" dirty="0" smtClean="0">
                <a:latin typeface="Arial" panose="020B0604020202020204" pitchFamily="34" charset="0"/>
                <a:cs typeface="Arial" panose="020B0604020202020204" pitchFamily="34" charset="0"/>
              </a:rPr>
              <a:t> in areas where an RTO has been provided with multiple opportunities to demonstrate compliance but has failed to do so.</a:t>
            </a: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defTabSz="473174">
              <a:defRPr/>
            </a:pPr>
            <a:r>
              <a:rPr lang="en-AU" sz="900" b="1" dirty="0">
                <a:latin typeface="Arial" panose="020B0604020202020204" pitchFamily="34" charset="0"/>
                <a:cs typeface="Arial" panose="020B0604020202020204" pitchFamily="34" charset="0"/>
              </a:rPr>
              <a:t>Audit Scope </a:t>
            </a:r>
          </a:p>
          <a:p>
            <a:pPr marL="177441" indent="-177441" defTabSz="473174">
              <a:buFont typeface="Arial" panose="020B0604020202020204" pitchFamily="34" charset="0"/>
              <a:buChar char="•"/>
              <a:defRPr/>
            </a:pPr>
            <a:r>
              <a:rPr lang="en-AU" sz="900" dirty="0">
                <a:latin typeface="Arial" panose="020B0604020202020204" pitchFamily="34" charset="0"/>
                <a:cs typeface="Arial" panose="020B0604020202020204" pitchFamily="34" charset="0"/>
              </a:rPr>
              <a:t>Depends on concerns</a:t>
            </a:r>
          </a:p>
          <a:p>
            <a:pPr marL="650614" lvl="1" indent="-177441" defTabSz="473174">
              <a:buFont typeface="Arial" panose="020B0604020202020204" pitchFamily="34" charset="0"/>
              <a:buChar char="•"/>
              <a:defRPr/>
            </a:pPr>
            <a:r>
              <a:rPr lang="en-AU" sz="900" dirty="0">
                <a:latin typeface="Arial" panose="020B0604020202020204" pitchFamily="34" charset="0"/>
                <a:cs typeface="Arial" panose="020B0604020202020204" pitchFamily="34" charset="0"/>
              </a:rPr>
              <a:t>Strategic industry audits / monitoring – specific training products</a:t>
            </a:r>
          </a:p>
          <a:p>
            <a:pPr marL="650614" lvl="1" indent="-177441" defTabSz="473174">
              <a:buFont typeface="Arial" panose="020B0604020202020204" pitchFamily="34" charset="0"/>
              <a:buChar char="•"/>
              <a:defRPr/>
            </a:pPr>
            <a:r>
              <a:rPr lang="en-AU" sz="900" dirty="0">
                <a:latin typeface="Arial" panose="020B0604020202020204" pitchFamily="34" charset="0"/>
                <a:cs typeface="Arial" panose="020B0604020202020204" pitchFamily="34" charset="0"/>
              </a:rPr>
              <a:t>Initial and Registration – </a:t>
            </a:r>
            <a:r>
              <a:rPr lang="en-AU" sz="900" dirty="0" smtClean="0">
                <a:latin typeface="Arial" panose="020B0604020202020204" pitchFamily="34" charset="0"/>
                <a:cs typeface="Arial" panose="020B0604020202020204" pitchFamily="34" charset="0"/>
              </a:rPr>
              <a:t>All </a:t>
            </a:r>
            <a:r>
              <a:rPr lang="en-AU" sz="900" dirty="0">
                <a:latin typeface="Arial" panose="020B0604020202020204" pitchFamily="34" charset="0"/>
                <a:cs typeface="Arial" panose="020B0604020202020204" pitchFamily="34" charset="0"/>
              </a:rPr>
              <a:t>standards </a:t>
            </a:r>
            <a:endParaRPr lang="en-AU" sz="900" dirty="0" smtClean="0">
              <a:latin typeface="Arial" panose="020B0604020202020204" pitchFamily="34" charset="0"/>
              <a:cs typeface="Arial" panose="020B0604020202020204" pitchFamily="34" charset="0"/>
            </a:endParaRPr>
          </a:p>
          <a:p>
            <a:pPr marL="650614" lvl="1" indent="-177441" defTabSz="473174">
              <a:buFont typeface="Arial" panose="020B0604020202020204" pitchFamily="34" charset="0"/>
              <a:buChar char="•"/>
              <a:defRPr/>
            </a:pPr>
            <a:r>
              <a:rPr lang="en-AU" sz="900" dirty="0" smtClean="0">
                <a:solidFill>
                  <a:srgbClr val="FF0000"/>
                </a:solidFill>
                <a:latin typeface="Arial" panose="020B0604020202020204" pitchFamily="34" charset="0"/>
                <a:cs typeface="Arial" panose="020B0604020202020204" pitchFamily="34" charset="0"/>
              </a:rPr>
              <a:t>Risk </a:t>
            </a:r>
            <a:r>
              <a:rPr lang="en-AU" sz="900" dirty="0">
                <a:solidFill>
                  <a:srgbClr val="FF0000"/>
                </a:solidFill>
                <a:latin typeface="Arial" panose="020B0604020202020204" pitchFamily="34" charset="0"/>
                <a:cs typeface="Arial" panose="020B0604020202020204" pitchFamily="34" charset="0"/>
              </a:rPr>
              <a:t>assessment – refer to the risk framework document.</a:t>
            </a: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Audit Methods </a:t>
            </a:r>
            <a:endParaRPr lang="en-AU" sz="900" b="1" dirty="0" smtClean="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0" i="1" dirty="0" smtClean="0">
                <a:latin typeface="Arial" panose="020B0604020202020204" pitchFamily="34" charset="0"/>
                <a:cs typeface="Arial" panose="020B0604020202020204" pitchFamily="34" charset="0"/>
              </a:rPr>
              <a:t>Page 10 of handout</a:t>
            </a:r>
          </a:p>
          <a:p>
            <a:pPr>
              <a:buFont typeface="Arial" panose="020B0604020202020204" pitchFamily="34" charset="0"/>
              <a:buNone/>
              <a:defRPr/>
            </a:pPr>
            <a:endParaRPr lang="en-AU" sz="900" b="0" i="1"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Desktop audit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Often where TAC knows you have the facilities and equipment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Just checking that you have the documentation necessary to deliver a new training product – (Standards 1 and 5)</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Audit process flowchart - desk audit - on Website</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Site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New industry area</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New partners – school</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 </a:t>
            </a:r>
            <a:r>
              <a:rPr lang="en-AU" sz="900" dirty="0">
                <a:latin typeface="Arial" panose="020B0604020202020204" pitchFamily="34" charset="0"/>
                <a:cs typeface="Arial" panose="020B0604020202020204" pitchFamily="34" charset="0"/>
              </a:rPr>
              <a:t>process flowchart - site audit - on Website</a:t>
            </a: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The audit team</a:t>
            </a:r>
            <a:r>
              <a:rPr lang="en-AU" sz="900" b="1" dirty="0" smtClean="0">
                <a:latin typeface="Arial" panose="020B0604020202020204" pitchFamily="34" charset="0"/>
                <a:cs typeface="Arial" panose="020B0604020202020204" pitchFamily="34" charset="0"/>
              </a:rPr>
              <a:t>:</a:t>
            </a:r>
          </a:p>
          <a:p>
            <a:pPr>
              <a:buFont typeface="Arial" panose="020B0604020202020204" pitchFamily="34" charset="0"/>
              <a:buNone/>
              <a:defRPr/>
            </a:pPr>
            <a:r>
              <a:rPr lang="en-AU" sz="900" b="0" i="1" dirty="0" smtClean="0">
                <a:latin typeface="Arial" panose="020B0604020202020204" pitchFamily="34" charset="0"/>
                <a:cs typeface="Arial" panose="020B0604020202020204" pitchFamily="34" charset="0"/>
              </a:rPr>
              <a:t>Page 10-11 handout</a:t>
            </a:r>
            <a:endParaRPr lang="en-AU" sz="900" b="0" i="1"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Generally just a single </a:t>
            </a:r>
            <a:r>
              <a:rPr lang="en-AU" sz="900" dirty="0" smtClean="0">
                <a:latin typeface="Arial" panose="020B0604020202020204" pitchFamily="34" charset="0"/>
                <a:cs typeface="Arial" panose="020B0604020202020204" pitchFamily="34" charset="0"/>
              </a:rPr>
              <a:t>Auditor</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Observer</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Protection</a:t>
            </a:r>
            <a:r>
              <a:rPr lang="en-AU" sz="900" baseline="0" dirty="0" smtClean="0">
                <a:latin typeface="Arial" panose="020B0604020202020204" pitchFamily="34" charset="0"/>
                <a:cs typeface="Arial" panose="020B0604020202020204" pitchFamily="34" charset="0"/>
              </a:rPr>
              <a:t> / duty of care</a:t>
            </a:r>
            <a:r>
              <a:rPr lang="en-AU" sz="900" dirty="0" smtClean="0">
                <a:latin typeface="Arial" panose="020B0604020202020204" pitchFamily="34" charset="0"/>
                <a:cs typeface="Arial" panose="020B0604020202020204" pitchFamily="34" charset="0"/>
              </a:rPr>
              <a:t> </a:t>
            </a:r>
            <a:r>
              <a:rPr lang="en-AU" sz="900" dirty="0">
                <a:latin typeface="Arial" panose="020B0604020202020204" pitchFamily="34" charset="0"/>
                <a:cs typeface="Arial" panose="020B0604020202020204" pitchFamily="34" charset="0"/>
              </a:rPr>
              <a:t>- might be in a private home or the scope of the audit </a:t>
            </a:r>
            <a:r>
              <a:rPr lang="en-AU" sz="900" kern="120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might be controversial</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being observed – performance </a:t>
            </a:r>
            <a:r>
              <a:rPr lang="en-AU" sz="900" dirty="0" smtClean="0">
                <a:latin typeface="Arial" panose="020B0604020202020204" pitchFamily="34" charset="0"/>
                <a:cs typeface="Arial" panose="020B0604020202020204" pitchFamily="34" charset="0"/>
              </a:rPr>
              <a:t>reviews</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Complaint audits</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Must </a:t>
            </a:r>
            <a:r>
              <a:rPr lang="en-AU" sz="900" dirty="0">
                <a:latin typeface="Arial" panose="020B0604020202020204" pitchFamily="34" charset="0"/>
                <a:cs typeface="Arial" panose="020B0604020202020204" pitchFamily="34" charset="0"/>
              </a:rPr>
              <a:t>be passive</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Consultants at Audit: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Can be a virtue or a nuisance</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Help prepare for an audit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During an audit the interaction must be between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and the RTO not the consultant to ensure that the RTO has understood and implemented the Standards.</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Consultants can not provide responses  or enter into discussion regarding conduct, progress or findings in an audit, unless the consultant has been delegated the authority by the RTO’s Legally Responsible Person and will undertake the role on an ongoing basis for the RTO.</a:t>
            </a:r>
          </a:p>
          <a:p>
            <a:pPr>
              <a:defRPr/>
            </a:pPr>
            <a:endParaRPr lang="en-AU" dirty="0"/>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D608F1-F4B7-44B6-AC6E-B3067CBBAC3B}" type="slidenum">
              <a:rPr lang="en-US" altLang="en-US" smtClean="0"/>
              <a:pPr/>
              <a:t>4</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1450293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AU" altLang="en-US" sz="900" b="1" dirty="0">
              <a:latin typeface="Arial" panose="020B0604020202020204" pitchFamily="34" charset="0"/>
              <a:cs typeface="Arial" panose="020B0604020202020204" pitchFamily="34" charset="0"/>
            </a:endParaRPr>
          </a:p>
          <a:p>
            <a:pPr>
              <a:defRPr/>
            </a:pPr>
            <a:r>
              <a:rPr lang="en-AU" altLang="en-US" sz="900" b="1" dirty="0">
                <a:latin typeface="Arial" panose="020B0604020202020204" pitchFamily="34" charset="0"/>
                <a:cs typeface="Arial" panose="020B0604020202020204" pitchFamily="34" charset="0"/>
              </a:rPr>
              <a:t>What to Expect Before an Audit</a:t>
            </a:r>
          </a:p>
          <a:p>
            <a:pPr>
              <a:defRPr/>
            </a:pPr>
            <a:r>
              <a:rPr lang="en-AU" sz="900" dirty="0">
                <a:latin typeface="Arial" panose="020B0604020202020204" pitchFamily="34" charset="0"/>
                <a:cs typeface="Arial" panose="020B0604020202020204" pitchFamily="34" charset="0"/>
              </a:rPr>
              <a:t>Refer participants to the Audit Process Flow Charts and discuss the timelines for audits. </a:t>
            </a:r>
          </a:p>
          <a:p>
            <a:pPr>
              <a:defRPr/>
            </a:pPr>
            <a:endParaRPr lang="en-AU" sz="900" dirty="0">
              <a:latin typeface="Arial" panose="020B0604020202020204" pitchFamily="34" charset="0"/>
              <a:cs typeface="Arial" panose="020B0604020202020204" pitchFamily="34" charset="0"/>
            </a:endParaRPr>
          </a:p>
          <a:p>
            <a:pPr>
              <a:defRPr/>
            </a:pPr>
            <a:r>
              <a:rPr lang="en-GB" sz="900" b="1" dirty="0">
                <a:latin typeface="Arial" panose="020B0604020202020204" pitchFamily="34" charset="0"/>
                <a:cs typeface="Arial" panose="020B0604020202020204" pitchFamily="34" charset="0"/>
              </a:rPr>
              <a:t>Scheduling a Site Audit</a:t>
            </a:r>
          </a:p>
          <a:p>
            <a:pPr>
              <a:defRPr/>
            </a:pPr>
            <a:r>
              <a:rPr lang="en-GB" sz="900" dirty="0">
                <a:latin typeface="Arial" panose="020B0604020202020204" pitchFamily="34" charset="0"/>
                <a:cs typeface="Arial" panose="020B0604020202020204" pitchFamily="34" charset="0"/>
              </a:rPr>
              <a:t>TAC will select and authorise the </a:t>
            </a: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to coordinate the next phase in the audit process, including contacting the RTO to schedule a site audit.</a:t>
            </a:r>
            <a:endParaRPr lang="en-AU" sz="900" dirty="0">
              <a:latin typeface="Arial" panose="020B0604020202020204" pitchFamily="34" charset="0"/>
              <a:cs typeface="Arial" panose="020B0604020202020204" pitchFamily="34" charset="0"/>
            </a:endParaRPr>
          </a:p>
          <a:p>
            <a:pPr>
              <a:defRPr/>
            </a:pPr>
            <a:endParaRPr lang="en-AU" sz="900" dirty="0">
              <a:latin typeface="Arial" panose="020B0604020202020204" pitchFamily="34" charset="0"/>
              <a:cs typeface="Arial" panose="020B0604020202020204" pitchFamily="34" charset="0"/>
            </a:endParaRPr>
          </a:p>
          <a:p>
            <a:pPr>
              <a:defRPr/>
            </a:pPr>
            <a:r>
              <a:rPr lang="en-AU" sz="900" b="0" dirty="0">
                <a:latin typeface="Arial" panose="020B0604020202020204" pitchFamily="34" charset="0"/>
                <a:cs typeface="Arial" panose="020B0604020202020204" pitchFamily="34" charset="0"/>
              </a:rPr>
              <a:t>Conflict of interest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Both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and auditee get asked to disclose a conflict of interest at the start of the audit process.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Must justify conflict – not just that you don’t like them</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an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has assisted you as a consultant in the 6 months before the audit they must declare a conflict</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Auditors </a:t>
            </a:r>
            <a:r>
              <a:rPr lang="en-AU" sz="900" dirty="0">
                <a:latin typeface="Arial" panose="020B0604020202020204" pitchFamily="34" charset="0"/>
                <a:cs typeface="Arial" panose="020B0604020202020204" pitchFamily="34" charset="0"/>
              </a:rPr>
              <a:t>must not advise, consult or provide an opinion during an audit, unless there are opportunities for improvement to be included in the audit report and cannot became a consultant to the RTO for 6 months after the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Can attend webinars etc where publicly available information is provided</a:t>
            </a: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Cancelling and rescheduling</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Audits must be done in a timely way</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Do not wish to disadvantage the RTO</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Delayed extension to scope can cost the RTO</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Auditors </a:t>
            </a:r>
            <a:r>
              <a:rPr lang="en-AU" sz="900" dirty="0">
                <a:latin typeface="Arial" panose="020B0604020202020204" pitchFamily="34" charset="0"/>
                <a:cs typeface="Arial" panose="020B0604020202020204" pitchFamily="34" charset="0"/>
              </a:rPr>
              <a:t>will attempt to work out a mutually agreeable time for the audit, however if a date cannot be arranged, TAC may be required to select an audit date.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Sometimes a different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will be assigned.</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Emergencies</a:t>
            </a:r>
            <a:r>
              <a:rPr lang="en-AU" sz="900" dirty="0">
                <a:latin typeface="Arial" panose="020B0604020202020204" pitchFamily="34" charset="0"/>
                <a:cs typeface="Arial" panose="020B0604020202020204" pitchFamily="34" charset="0"/>
              </a:rPr>
              <a:t>: </a:t>
            </a:r>
          </a:p>
          <a:p>
            <a:pPr marL="634641"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RTO to contact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immediately and negotiate a new audit date.</a:t>
            </a: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a:defRPr/>
            </a:pPr>
            <a:r>
              <a:rPr lang="en-GB" sz="900" b="1" dirty="0">
                <a:latin typeface="Arial" panose="020B0604020202020204" pitchFamily="34" charset="0"/>
                <a:cs typeface="Arial" panose="020B0604020202020204" pitchFamily="34" charset="0"/>
              </a:rPr>
              <a:t>Auditing at a Private Residence</a:t>
            </a:r>
            <a:r>
              <a:rPr lang="en-AU" sz="900" b="1" dirty="0">
                <a:latin typeface="Arial" panose="020B0604020202020204" pitchFamily="34" charset="0"/>
                <a:cs typeface="Arial" panose="020B0604020202020204" pitchFamily="34" charset="0"/>
              </a:rPr>
              <a: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More common due to site based training</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present a higher risk for the personal safety of an </a:t>
            </a: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and other members of an audit team</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To minimise this there is generally an observer from TAC secretariat present </a:t>
            </a:r>
          </a:p>
          <a:p>
            <a:pPr marL="650614" lvl="1" indent="-177441">
              <a:buFont typeface="Arial" panose="020B0604020202020204" pitchFamily="34" charset="0"/>
              <a:buChar char="•"/>
              <a:defRPr/>
            </a:pPr>
            <a:r>
              <a:rPr lang="en-GB" sz="900" dirty="0" smtClean="0">
                <a:latin typeface="Arial" panose="020B0604020202020204" pitchFamily="34" charset="0"/>
                <a:cs typeface="Arial" panose="020B0604020202020204" pitchFamily="34" charset="0"/>
              </a:rPr>
              <a:t>Auditors </a:t>
            </a:r>
            <a:r>
              <a:rPr lang="en-GB" sz="900" dirty="0">
                <a:latin typeface="Arial" panose="020B0604020202020204" pitchFamily="34" charset="0"/>
                <a:cs typeface="Arial" panose="020B0604020202020204" pitchFamily="34" charset="0"/>
              </a:rPr>
              <a:t>can request an observer for </a:t>
            </a:r>
            <a:r>
              <a:rPr lang="en-GB" sz="900" dirty="0" smtClean="0">
                <a:latin typeface="Arial" panose="020B0604020202020204" pitchFamily="34" charset="0"/>
                <a:cs typeface="Arial" panose="020B0604020202020204" pitchFamily="34" charset="0"/>
              </a:rPr>
              <a:t>any other audits</a:t>
            </a:r>
            <a:endParaRPr lang="en-GB" sz="900" dirty="0">
              <a:latin typeface="Arial" panose="020B0604020202020204" pitchFamily="34" charset="0"/>
              <a:cs typeface="Arial" panose="020B0604020202020204" pitchFamily="34" charset="0"/>
            </a:endParaRPr>
          </a:p>
          <a:p>
            <a:pPr marL="193414" lvl="0"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Site visits</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The Auditor </a:t>
            </a:r>
            <a:r>
              <a:rPr lang="en-AU" sz="900" dirty="0">
                <a:latin typeface="Arial" panose="020B0604020202020204" pitchFamily="34" charset="0"/>
                <a:cs typeface="Arial" panose="020B0604020202020204" pitchFamily="34" charset="0"/>
              </a:rPr>
              <a:t>may visit </a:t>
            </a:r>
            <a:r>
              <a:rPr lang="en-AU" sz="900" dirty="0" smtClean="0">
                <a:latin typeface="Arial" panose="020B0604020202020204" pitchFamily="34" charset="0"/>
                <a:cs typeface="Arial" panose="020B0604020202020204" pitchFamily="34" charset="0"/>
              </a:rPr>
              <a:t>sites</a:t>
            </a:r>
            <a:r>
              <a:rPr lang="en-AU" sz="900" baseline="0" dirty="0" smtClean="0">
                <a:latin typeface="Arial" panose="020B0604020202020204" pitchFamily="34" charset="0"/>
                <a:cs typeface="Arial" panose="020B0604020202020204" pitchFamily="34" charset="0"/>
              </a:rPr>
              <a:t> other than the main office. This could include third party sites.  Y</a:t>
            </a:r>
            <a:r>
              <a:rPr lang="en-AU" sz="900" dirty="0" smtClean="0">
                <a:latin typeface="Arial" panose="020B0604020202020204" pitchFamily="34" charset="0"/>
                <a:cs typeface="Arial" panose="020B0604020202020204" pitchFamily="34" charset="0"/>
              </a:rPr>
              <a:t>ou will need </a:t>
            </a:r>
            <a:r>
              <a:rPr lang="en-AU" sz="900" dirty="0">
                <a:latin typeface="Arial" panose="020B0604020202020204" pitchFamily="34" charset="0"/>
                <a:cs typeface="Arial" panose="020B0604020202020204" pitchFamily="34" charset="0"/>
              </a:rPr>
              <a:t>to make it clear that an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must have access – </a:t>
            </a:r>
            <a:r>
              <a:rPr lang="en-AU" sz="900" dirty="0" smtClean="0">
                <a:latin typeface="Arial" panose="020B0604020202020204" pitchFamily="34" charset="0"/>
                <a:cs typeface="Arial" panose="020B0604020202020204" pitchFamily="34" charset="0"/>
              </a:rPr>
              <a:t>all sites </a:t>
            </a:r>
            <a:r>
              <a:rPr lang="en-AU" sz="900" dirty="0">
                <a:latin typeface="Arial" panose="020B0604020202020204" pitchFamily="34" charset="0"/>
                <a:cs typeface="Arial" panose="020B0604020202020204" pitchFamily="34" charset="0"/>
              </a:rPr>
              <a:t>must be informed of this and agree.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a:t>
            </a:r>
            <a:r>
              <a:rPr lang="en-AU" sz="900" dirty="0" smtClean="0">
                <a:latin typeface="Arial" panose="020B0604020202020204" pitchFamily="34" charset="0"/>
                <a:cs typeface="Arial" panose="020B0604020202020204" pitchFamily="34" charset="0"/>
              </a:rPr>
              <a:t>the site </a:t>
            </a:r>
            <a:r>
              <a:rPr lang="en-AU" sz="900" baseline="0" dirty="0" smtClean="0">
                <a:latin typeface="Arial" panose="020B0604020202020204" pitchFamily="34" charset="0"/>
                <a:cs typeface="Arial" panose="020B0604020202020204" pitchFamily="34" charset="0"/>
              </a:rPr>
              <a:t>does</a:t>
            </a:r>
            <a:r>
              <a:rPr lang="en-AU" sz="900" dirty="0" smtClean="0">
                <a:latin typeface="Arial" panose="020B0604020202020204" pitchFamily="34" charset="0"/>
                <a:cs typeface="Arial" panose="020B0604020202020204" pitchFamily="34" charset="0"/>
              </a:rPr>
              <a:t> </a:t>
            </a:r>
            <a:r>
              <a:rPr lang="en-AU" sz="900" dirty="0">
                <a:latin typeface="Arial" panose="020B0604020202020204" pitchFamily="34" charset="0"/>
                <a:cs typeface="Arial" panose="020B0604020202020204" pitchFamily="34" charset="0"/>
              </a:rPr>
              <a:t>not agree you cannot deliver training there – everything the RTO does must be visible to the regulator.</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You </a:t>
            </a:r>
            <a:r>
              <a:rPr lang="en-AU" sz="900" dirty="0">
                <a:latin typeface="Arial" panose="020B0604020202020204" pitchFamily="34" charset="0"/>
                <a:cs typeface="Arial" panose="020B0604020202020204" pitchFamily="34" charset="0"/>
              </a:rPr>
              <a:t>must advise what is required for the </a:t>
            </a:r>
            <a:r>
              <a:rPr lang="en-AU" sz="900" dirty="0" smtClean="0">
                <a:latin typeface="Arial" panose="020B0604020202020204" pitchFamily="34" charset="0"/>
                <a:cs typeface="Arial" panose="020B0604020202020204" pitchFamily="34" charset="0"/>
              </a:rPr>
              <a:t>site </a:t>
            </a:r>
            <a:r>
              <a:rPr lang="en-AU" sz="900" dirty="0" err="1" smtClean="0">
                <a:latin typeface="Arial" panose="020B0604020202020204" pitchFamily="34" charset="0"/>
                <a:cs typeface="Arial" panose="020B0604020202020204" pitchFamily="34" charset="0"/>
              </a:rPr>
              <a:t>eg</a:t>
            </a:r>
            <a:r>
              <a:rPr lang="en-AU" sz="900" dirty="0" smtClean="0">
                <a:latin typeface="Arial" panose="020B0604020202020204" pitchFamily="34" charset="0"/>
                <a:cs typeface="Arial" panose="020B0604020202020204" pitchFamily="34" charset="0"/>
              </a:rPr>
              <a:t> PPE</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will always be in the company of a member of staff from the RTO and you will have had plenty of notice to arrange the visit.</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altLang="en-US" sz="900" b="1"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altLang="en-US" sz="900" b="1" dirty="0">
                <a:ea typeface="ＭＳ Ｐゴシック" panose="020B0600070205080204" pitchFamily="34" charset="-128"/>
              </a:rPr>
              <a:t>Changing Audit Scope once an Audit is Scheduled</a:t>
            </a:r>
            <a:endParaRPr lang="en-AU" altLang="en-US" sz="900" b="1" dirty="0">
              <a:ea typeface="ＭＳ Ｐゴシック" panose="020B0600070205080204" pitchFamily="34" charset="-128"/>
            </a:endParaRPr>
          </a:p>
          <a:p>
            <a:pPr marL="634641"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scope of the Audit identifies the specific training products or industry areas and once scheduled there is limited opportunity for change.</a:t>
            </a:r>
            <a:endParaRPr lang="en-AU" sz="900"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defRPr/>
            </a:pPr>
            <a:r>
              <a:rPr lang="en-GB" sz="900" kern="120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If a change is required the provider must contact the </a:t>
            </a:r>
            <a:r>
              <a:rPr lang="en-GB" sz="900" kern="1200" dirty="0" smtClean="0">
                <a:solidFill>
                  <a:schemeClr val="tx1"/>
                </a:solidFill>
                <a:latin typeface="Arial" panose="020B0604020202020204" pitchFamily="34" charset="0"/>
                <a:ea typeface="ＭＳ Ｐゴシック" panose="020B0600070205080204" pitchFamily="34" charset="-128"/>
                <a:cs typeface="Arial" panose="020B0604020202020204" pitchFamily="34" charset="0"/>
              </a:rPr>
              <a:t>Auditor </a:t>
            </a:r>
            <a:r>
              <a:rPr lang="en-GB" sz="900" kern="120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and </a:t>
            </a:r>
            <a:r>
              <a:rPr lang="en-GB" sz="900" kern="1200" dirty="0" smtClean="0">
                <a:solidFill>
                  <a:schemeClr val="tx1"/>
                </a:solidFill>
                <a:latin typeface="Arial" panose="020B0604020202020204" pitchFamily="34" charset="0"/>
                <a:ea typeface="ＭＳ Ｐゴシック" panose="020B0600070205080204" pitchFamily="34" charset="-128"/>
                <a:cs typeface="Arial" panose="020B0604020202020204" pitchFamily="34" charset="0"/>
              </a:rPr>
              <a:t>TAC Secretariat </a:t>
            </a:r>
            <a:r>
              <a:rPr lang="en-GB" sz="900" kern="120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immediately so that required changes may be discussed.</a:t>
            </a:r>
            <a:endParaRPr lang="en-AU" sz="900" kern="1200" dirty="0">
              <a:solidFill>
                <a:schemeClr val="tx1"/>
              </a:solidFill>
              <a:latin typeface="Arial" panose="020B0604020202020204" pitchFamily="34" charset="0"/>
              <a:ea typeface="ＭＳ Ｐゴシック" panose="020B0600070205080204" pitchFamily="34" charset="-128"/>
              <a:cs typeface="Arial" panose="020B0604020202020204" pitchFamily="34" charset="0"/>
            </a:endParaRP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p:txBody>
      </p:sp>
      <p:sp>
        <p:nvSpPr>
          <p:cNvPr id="1229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864708F-6244-481D-92ED-BD34D293ADAB}" type="slidenum">
              <a:rPr lang="en-US" altLang="en-US" smtClean="0"/>
              <a:pPr/>
              <a:t>5</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4164835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AU" altLang="en-US" sz="900" b="1" dirty="0">
                <a:latin typeface="Arial" panose="020B0604020202020204" pitchFamily="34" charset="0"/>
                <a:cs typeface="Arial" panose="020B0604020202020204" pitchFamily="34" charset="0"/>
              </a:rPr>
              <a:t>Preparing for </a:t>
            </a:r>
            <a:r>
              <a:rPr lang="en-AU" altLang="en-US" sz="900" b="1" dirty="0" smtClean="0">
                <a:latin typeface="Arial" panose="020B0604020202020204" pitchFamily="34" charset="0"/>
                <a:cs typeface="Arial" panose="020B0604020202020204" pitchFamily="34" charset="0"/>
              </a:rPr>
              <a:t>an</a:t>
            </a:r>
            <a:r>
              <a:rPr lang="en-AU" altLang="en-US" sz="900" b="1" baseline="0" dirty="0" smtClean="0">
                <a:latin typeface="Arial" panose="020B0604020202020204" pitchFamily="34" charset="0"/>
                <a:cs typeface="Arial" panose="020B0604020202020204" pitchFamily="34" charset="0"/>
              </a:rPr>
              <a:t> audit</a:t>
            </a:r>
          </a:p>
          <a:p>
            <a:pP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RTO’s </a:t>
            </a:r>
            <a:r>
              <a:rPr lang="en-AU" sz="900" dirty="0">
                <a:latin typeface="Arial" panose="020B0604020202020204" pitchFamily="34" charset="0"/>
                <a:cs typeface="Arial" panose="020B0604020202020204" pitchFamily="34" charset="0"/>
              </a:rPr>
              <a:t>determine the evidence they provide to demonstrate compliance</a:t>
            </a:r>
            <a:r>
              <a:rPr lang="en-AU" sz="900" dirty="0" smtClean="0">
                <a:latin typeface="Arial" panose="020B0604020202020204" pitchFamily="34" charset="0"/>
                <a:cs typeface="Arial" panose="020B0604020202020204" pitchFamily="34" charset="0"/>
              </a:rPr>
              <a:t>. If</a:t>
            </a:r>
            <a:r>
              <a:rPr lang="en-AU" sz="900" baseline="0" dirty="0" smtClean="0">
                <a:latin typeface="Arial" panose="020B0604020202020204" pitchFamily="34" charset="0"/>
                <a:cs typeface="Arial" panose="020B0604020202020204" pitchFamily="34" charset="0"/>
              </a:rPr>
              <a:t> it is a TAC initiated audit a list of evidence may be request.  </a:t>
            </a:r>
          </a:p>
          <a:p>
            <a:pPr marL="177441" indent="-177441">
              <a:buFont typeface="Arial" panose="020B0604020202020204" pitchFamily="34" charset="0"/>
              <a:buChar char="•"/>
              <a:defRPr/>
            </a:pPr>
            <a:endParaRPr lang="en-AU" sz="900" baseline="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baseline="0" dirty="0" smtClean="0">
                <a:latin typeface="Arial" panose="020B0604020202020204" pitchFamily="34" charset="0"/>
                <a:cs typeface="Arial" panose="020B0604020202020204" pitchFamily="34" charset="0"/>
              </a:rPr>
              <a:t>For audits resulting from applications t</a:t>
            </a:r>
            <a:r>
              <a:rPr lang="en-AU" sz="900" dirty="0" smtClean="0">
                <a:latin typeface="Arial" panose="020B0604020202020204" pitchFamily="34" charset="0"/>
                <a:cs typeface="Arial" panose="020B0604020202020204" pitchFamily="34" charset="0"/>
              </a:rPr>
              <a:t>o </a:t>
            </a:r>
            <a:r>
              <a:rPr lang="en-AU" sz="900" dirty="0">
                <a:latin typeface="Arial" panose="020B0604020202020204" pitchFamily="34" charset="0"/>
                <a:cs typeface="Arial" panose="020B0604020202020204" pitchFamily="34" charset="0"/>
              </a:rPr>
              <a:t>increase your chances of success you need to:</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make sure you make a good case that demonstrates compliance and justifies your requested changes to scope etc.</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be very familiar with the Standards to be audited against and ask yourself what evidence will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need to see?</a:t>
            </a:r>
          </a:p>
          <a:p>
            <a:pPr marL="655068"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evidence for amendments </a:t>
            </a:r>
            <a:r>
              <a:rPr lang="en-AU" sz="900" dirty="0">
                <a:latin typeface="Arial" panose="020B0604020202020204" pitchFamily="34" charset="0"/>
                <a:cs typeface="Arial" panose="020B0604020202020204" pitchFamily="34" charset="0"/>
              </a:rPr>
              <a:t>to scope </a:t>
            </a:r>
            <a:r>
              <a:rPr lang="en-AU" sz="900" dirty="0" smtClean="0">
                <a:latin typeface="Arial" panose="020B0604020202020204" pitchFamily="34" charset="0"/>
                <a:cs typeface="Arial" panose="020B0604020202020204" pitchFamily="34" charset="0"/>
              </a:rPr>
              <a:t>applications are generally against Standard </a:t>
            </a:r>
            <a:r>
              <a:rPr lang="en-AU" sz="900" dirty="0">
                <a:latin typeface="Arial" panose="020B0604020202020204" pitchFamily="34" charset="0"/>
                <a:cs typeface="Arial" panose="020B0604020202020204" pitchFamily="34" charset="0"/>
              </a:rPr>
              <a:t>1 and </a:t>
            </a:r>
            <a:r>
              <a:rPr lang="en-AU" sz="900" dirty="0" smtClean="0">
                <a:latin typeface="Arial" panose="020B0604020202020204" pitchFamily="34" charset="0"/>
                <a:cs typeface="Arial" panose="020B0604020202020204" pitchFamily="34" charset="0"/>
              </a:rPr>
              <a:t>5 with applications for initial and renewal of registrations against every Standard.</a:t>
            </a:r>
          </a:p>
          <a:p>
            <a:pPr marL="655068"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 guide to evidence </a:t>
            </a:r>
            <a:r>
              <a:rPr lang="en-AU" sz="900" i="1" dirty="0" smtClean="0">
                <a:latin typeface="Arial" panose="020B0604020202020204" pitchFamily="34" charset="0"/>
                <a:cs typeface="Arial" panose="020B0604020202020204" pitchFamily="34" charset="0"/>
              </a:rPr>
              <a:t>Amendment </a:t>
            </a:r>
            <a:r>
              <a:rPr lang="en-AU" sz="900" i="1" dirty="0">
                <a:latin typeface="Arial" panose="020B0604020202020204" pitchFamily="34" charset="0"/>
                <a:cs typeface="Arial" panose="020B0604020202020204" pitchFamily="34" charset="0"/>
              </a:rPr>
              <a:t>to Registration Application </a:t>
            </a:r>
            <a:r>
              <a:rPr lang="en-AU" sz="900" i="1" dirty="0" smtClean="0">
                <a:latin typeface="Arial" panose="020B0604020202020204" pitchFamily="34" charset="0"/>
                <a:cs typeface="Arial" panose="020B0604020202020204" pitchFamily="34" charset="0"/>
              </a:rPr>
              <a:t>Guide, </a:t>
            </a:r>
            <a:r>
              <a:rPr lang="en-AU" sz="900" i="0" dirty="0" smtClean="0">
                <a:latin typeface="Arial" panose="020B0604020202020204" pitchFamily="34" charset="0"/>
                <a:cs typeface="Arial" panose="020B0604020202020204" pitchFamily="34" charset="0"/>
              </a:rPr>
              <a:t>or</a:t>
            </a:r>
            <a:r>
              <a:rPr lang="en-AU" sz="900" i="0" baseline="0" dirty="0" smtClean="0">
                <a:latin typeface="Arial" panose="020B0604020202020204" pitchFamily="34" charset="0"/>
                <a:cs typeface="Arial" panose="020B0604020202020204" pitchFamily="34" charset="0"/>
              </a:rPr>
              <a:t> the </a:t>
            </a:r>
            <a:r>
              <a:rPr lang="en-AU" sz="900" i="1" baseline="0" dirty="0" smtClean="0">
                <a:latin typeface="Arial" panose="020B0604020202020204" pitchFamily="34" charset="0"/>
                <a:cs typeface="Arial" panose="020B0604020202020204" pitchFamily="34" charset="0"/>
              </a:rPr>
              <a:t>initial or renewal of registration Application Guide. </a:t>
            </a:r>
            <a:endParaRPr lang="en-AU" sz="900" i="1"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this list is not exhaustive or prescriptive.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list </a:t>
            </a:r>
            <a:r>
              <a:rPr lang="en-AU" sz="900" dirty="0" smtClean="0">
                <a:latin typeface="Arial" panose="020B0604020202020204" pitchFamily="34" charset="0"/>
                <a:cs typeface="Arial" panose="020B0604020202020204" pitchFamily="34" charset="0"/>
              </a:rPr>
              <a:t>is </a:t>
            </a:r>
            <a:r>
              <a:rPr lang="en-AU" sz="900" dirty="0">
                <a:latin typeface="Arial" panose="020B0604020202020204" pitchFamily="34" charset="0"/>
                <a:cs typeface="Arial" panose="020B0604020202020204" pitchFamily="34" charset="0"/>
              </a:rPr>
              <a:t>simply about readiness to be audited, and not a definitive list of evidence. </a:t>
            </a:r>
            <a:endParaRPr lang="en-AU" sz="900" dirty="0" smtClean="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Evidence should be clearly referenced and indexed to assist the Auditor to understand which Standard and Clause the evidence submitted is addressing</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TIP: - If you provide the Auditor with a list of all your documentation / evidence in “word or excel” format it makes their life much easier when they have to record the details on the audit report.</a:t>
            </a: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TAC will confirm the </a:t>
            </a:r>
            <a:r>
              <a:rPr lang="en-GB" sz="900" dirty="0" smtClean="0">
                <a:latin typeface="Arial" panose="020B0604020202020204" pitchFamily="34" charset="0"/>
                <a:cs typeface="Arial" panose="020B0604020202020204" pitchFamily="34" charset="0"/>
              </a:rPr>
              <a:t>audit method</a:t>
            </a:r>
            <a:r>
              <a:rPr lang="en-GB" sz="900" baseline="0" dirty="0" smtClean="0">
                <a:latin typeface="Arial" panose="020B0604020202020204" pitchFamily="34" charset="0"/>
                <a:cs typeface="Arial" panose="020B0604020202020204" pitchFamily="34" charset="0"/>
              </a:rPr>
              <a:t> (desk or site) and </a:t>
            </a:r>
            <a:r>
              <a:rPr lang="en-GB" sz="900" dirty="0" smtClean="0">
                <a:latin typeface="Arial" panose="020B0604020202020204" pitchFamily="34" charset="0"/>
                <a:cs typeface="Arial" panose="020B0604020202020204" pitchFamily="34" charset="0"/>
              </a:rPr>
              <a:t>scope </a:t>
            </a:r>
            <a:r>
              <a:rPr lang="en-GB" sz="900" dirty="0">
                <a:latin typeface="Arial" panose="020B0604020202020204" pitchFamily="34" charset="0"/>
                <a:cs typeface="Arial" panose="020B0604020202020204" pitchFamily="34" charset="0"/>
              </a:rPr>
              <a:t>and </a:t>
            </a:r>
            <a:r>
              <a:rPr lang="en-GB" sz="900" dirty="0" smtClean="0">
                <a:latin typeface="Arial" panose="020B0604020202020204" pitchFamily="34" charset="0"/>
                <a:cs typeface="Arial" panose="020B0604020202020204" pitchFamily="34" charset="0"/>
              </a:rPr>
              <a:t>scale </a:t>
            </a:r>
            <a:r>
              <a:rPr lang="en-GB" sz="900" dirty="0">
                <a:latin typeface="Arial" panose="020B0604020202020204" pitchFamily="34" charset="0"/>
                <a:cs typeface="Arial" panose="020B0604020202020204" pitchFamily="34" charset="0"/>
              </a:rPr>
              <a:t>of the audit via email from </a:t>
            </a:r>
            <a:r>
              <a:rPr lang="en-GB" sz="900" dirty="0" smtClean="0">
                <a:latin typeface="Arial" panose="020B0604020202020204" pitchFamily="34" charset="0"/>
                <a:cs typeface="Arial" panose="020B0604020202020204" pitchFamily="34" charset="0"/>
              </a:rPr>
              <a:t>your Regulation </a:t>
            </a:r>
            <a:r>
              <a:rPr lang="en-GB" sz="900" dirty="0">
                <a:latin typeface="Arial" panose="020B0604020202020204" pitchFamily="34" charset="0"/>
                <a:cs typeface="Arial" panose="020B0604020202020204" pitchFamily="34" charset="0"/>
              </a:rPr>
              <a:t>Officer </a:t>
            </a:r>
            <a:endParaRPr lang="en-GB" sz="90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GB" sz="900" dirty="0" smtClean="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smtClean="0">
                <a:latin typeface="Arial" panose="020B0604020202020204" pitchFamily="34" charset="0"/>
                <a:cs typeface="Arial" panose="020B0604020202020204" pitchFamily="34" charset="0"/>
              </a:rPr>
              <a:t>Auditor Requests for Information:</a:t>
            </a:r>
          </a:p>
          <a:p>
            <a:pPr marL="171450" indent="-171450">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Once the audit has been scheduled the Auditor will be undertaking preparatory work which will include reviewing documentation that has been provided.</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Reviewing documentation before the audit allows the Auditor to use the time on site (if it’s a site audit) with the RTO to focus on discussion and clarification of the evidence.</a:t>
            </a:r>
          </a:p>
          <a:p>
            <a:pPr marL="177441" indent="-177441">
              <a:buFont typeface="Arial" panose="020B0604020202020204" pitchFamily="34" charset="0"/>
              <a:buChar char="•"/>
              <a:defRPr/>
            </a:pPr>
            <a:endParaRPr lang="en-GB" sz="90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GB" sz="900" dirty="0" smtClean="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endParaRPr lang="en-AU" sz="900" b="1" dirty="0">
              <a:solidFill>
                <a:srgbClr val="FFFF00"/>
              </a:solidFill>
              <a:latin typeface="Arial" panose="020B0604020202020204" pitchFamily="34" charset="0"/>
              <a:cs typeface="Arial" panose="020B0604020202020204" pitchFamily="34" charset="0"/>
            </a:endParaRP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endParaRPr lang="en-AU" dirty="0"/>
          </a:p>
        </p:txBody>
      </p:sp>
      <p:sp>
        <p:nvSpPr>
          <p:cNvPr id="143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B4623E7-21EF-4C9A-926F-07BEDBBE00E6}" type="slidenum">
              <a:rPr lang="en-US" altLang="en-US" smtClean="0"/>
              <a:pPr/>
              <a:t>6</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3712282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AU" altLang="en-US" sz="900" b="1" dirty="0">
                <a:latin typeface="Arial" panose="020B0604020202020204" pitchFamily="34" charset="0"/>
                <a:cs typeface="Arial" panose="020B0604020202020204" pitchFamily="34" charset="0"/>
              </a:rPr>
              <a:t>Preparing for a </a:t>
            </a:r>
            <a:r>
              <a:rPr lang="en-AU" altLang="en-US" sz="900" b="1" dirty="0" smtClean="0">
                <a:latin typeface="Arial" panose="020B0604020202020204" pitchFamily="34" charset="0"/>
                <a:cs typeface="Arial" panose="020B0604020202020204" pitchFamily="34" charset="0"/>
              </a:rPr>
              <a:t>desk </a:t>
            </a:r>
            <a:r>
              <a:rPr lang="en-AU" altLang="en-US" sz="900" b="1" dirty="0">
                <a:latin typeface="Arial" panose="020B0604020202020204" pitchFamily="34" charset="0"/>
                <a:cs typeface="Arial" panose="020B0604020202020204" pitchFamily="34" charset="0"/>
              </a:rPr>
              <a:t>Audit</a:t>
            </a:r>
            <a:endParaRPr lang="en-AU" sz="900" b="1" dirty="0">
              <a:latin typeface="Arial" panose="020B0604020202020204" pitchFamily="34" charset="0"/>
              <a:cs typeface="Arial" panose="020B0604020202020204" pitchFamily="34" charset="0"/>
            </a:endParaRPr>
          </a:p>
          <a:p>
            <a:pPr>
              <a:defRPr/>
            </a:pP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Carried out by the Auditor alone and lonely in their office – I can hear your sympathetic tears</a:t>
            </a:r>
          </a:p>
          <a:p>
            <a:pPr marL="177441" marR="0" lvl="0" indent="-177441"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900" kern="1200" dirty="0" smtClean="0">
                <a:solidFill>
                  <a:schemeClr val="tx1"/>
                </a:solidFill>
                <a:effectLst/>
                <a:latin typeface="Calibri" panose="020F0502020204030204" pitchFamily="34" charset="0"/>
                <a:ea typeface="ＭＳ Ｐゴシック" panose="020B0600070205080204" pitchFamily="34" charset="-128"/>
                <a:cs typeface="+mn-cs"/>
              </a:rPr>
              <a:t>It is up to you to determine what evidence you will submit to demonstrate compliance with the Standards for RTOs. However, the evidence provided should be clearly referenced/indexed to assist the Auditor to understand which Standards/clauses the evidence submitted is addressing.</a:t>
            </a:r>
            <a:endParaRPr lang="en-AU" sz="900" dirty="0" smtClean="0">
              <a:latin typeface="Arial" panose="020B0604020202020204" pitchFamily="34" charset="0"/>
              <a:cs typeface="Arial" panose="020B0604020202020204" pitchFamily="34" charset="0"/>
            </a:endParaRPr>
          </a:p>
          <a:p>
            <a:pPr marL="193414" lvl="0"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If an Auditor does not have enough evidence from what was provided in the application </a:t>
            </a: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in some </a:t>
            </a: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instances or clarification</a:t>
            </a:r>
            <a:r>
              <a:rPr lang="en-AU" sz="1200" kern="1200" baseline="0" dirty="0" smtClean="0">
                <a:solidFill>
                  <a:schemeClr val="tx1"/>
                </a:solidFill>
                <a:effectLst/>
                <a:latin typeface="Calibri" panose="020F0502020204030204" pitchFamily="34" charset="0"/>
                <a:ea typeface="ＭＳ Ｐゴシック" panose="020B0600070205080204" pitchFamily="34" charset="-128"/>
                <a:cs typeface="+mn-cs"/>
              </a:rPr>
              <a:t> is needed, </a:t>
            </a: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the Auditor</a:t>
            </a:r>
            <a:r>
              <a:rPr lang="en-AU" sz="1200" kern="1200" baseline="0" dirty="0" smtClean="0">
                <a:solidFill>
                  <a:schemeClr val="tx1"/>
                </a:solidFill>
                <a:effectLst/>
                <a:latin typeface="Calibri" panose="020F0502020204030204" pitchFamily="34" charset="0"/>
                <a:ea typeface="ＭＳ Ｐゴシック" panose="020B0600070205080204" pitchFamily="34" charset="-128"/>
                <a:cs typeface="+mn-cs"/>
              </a:rPr>
              <a:t> may contact the RTO and you may be able to submit </a:t>
            </a: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further </a:t>
            </a:r>
            <a:r>
              <a:rPr lang="en-AU" sz="1200" kern="1200" dirty="0" smtClean="0">
                <a:solidFill>
                  <a:schemeClr val="tx1"/>
                </a:solidFill>
                <a:effectLst/>
                <a:latin typeface="Calibri" panose="020F0502020204030204" pitchFamily="34" charset="0"/>
                <a:ea typeface="ＭＳ Ｐゴシック" panose="020B0600070205080204" pitchFamily="34" charset="-128"/>
                <a:cs typeface="+mn-cs"/>
              </a:rPr>
              <a:t>evidence directly to the Auditor by a specified date.</a:t>
            </a:r>
          </a:p>
          <a:p>
            <a:pPr marL="193414" lvl="0" indent="-177441">
              <a:buFont typeface="Arial" panose="020B0604020202020204" pitchFamily="34" charset="0"/>
              <a:buChar char="•"/>
              <a:defRPr/>
            </a:pPr>
            <a:r>
              <a:rPr lang="en-US" sz="1200" kern="1200" dirty="0" smtClean="0">
                <a:solidFill>
                  <a:schemeClr val="tx1"/>
                </a:solidFill>
                <a:effectLst/>
                <a:latin typeface="Calibri" panose="020F0502020204030204" pitchFamily="34" charset="0"/>
                <a:ea typeface="ＭＳ Ｐゴシック" panose="020B0600070205080204" pitchFamily="34" charset="-128"/>
                <a:cs typeface="+mn-cs"/>
              </a:rPr>
              <a:t>If the evidence is not provided to the Auditor by the nominated date, the Auditor will conduct the audit against the Standards for RTOs, based on the evidence previously submitted with the application.</a:t>
            </a:r>
            <a:endParaRPr lang="en-AU" sz="1200" kern="1200" dirty="0" smtClean="0">
              <a:solidFill>
                <a:schemeClr val="tx1"/>
              </a:solidFill>
              <a:effectLst/>
              <a:latin typeface="Calibri" panose="020F0502020204030204" pitchFamily="34" charset="0"/>
              <a:ea typeface="ＭＳ Ｐゴシック" panose="020B0600070205080204" pitchFamily="34" charset="-128"/>
              <a:cs typeface="+mn-cs"/>
            </a:endParaRPr>
          </a:p>
          <a:p>
            <a:pPr marL="193414" lvl="0"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If there is still a lot of information missing the Auditor may decide there is not enough evidence to demonstrate readiness for the audit and they will find </a:t>
            </a:r>
            <a:r>
              <a:rPr lang="en-AU" sz="900" dirty="0" smtClean="0">
                <a:latin typeface="Arial" panose="020B0604020202020204" pitchFamily="34" charset="0"/>
                <a:cs typeface="Arial" panose="020B0604020202020204" pitchFamily="34" charset="0"/>
              </a:rPr>
              <a:t>non-compliance</a:t>
            </a:r>
            <a:r>
              <a:rPr lang="en-AU" sz="900" dirty="0" smtClean="0">
                <a:latin typeface="Arial" panose="020B0604020202020204" pitchFamily="34" charset="0"/>
                <a:cs typeface="Arial" panose="020B0604020202020204" pitchFamily="34" charset="0"/>
              </a:rPr>
              <a:t>.</a:t>
            </a:r>
            <a:endParaRPr lang="en-AU" sz="900" b="1" dirty="0" smtClean="0">
              <a:solidFill>
                <a:srgbClr val="FFFF00"/>
              </a:solidFill>
              <a:latin typeface="Arial" panose="020B0604020202020204" pitchFamily="34" charset="0"/>
              <a:cs typeface="Arial" panose="020B0604020202020204" pitchFamily="34" charset="0"/>
            </a:endParaRPr>
          </a:p>
          <a:p>
            <a:r>
              <a:rPr lang="en-US" sz="1200" kern="1200" dirty="0" smtClean="0">
                <a:solidFill>
                  <a:schemeClr val="tx1"/>
                </a:solidFill>
                <a:effectLst/>
                <a:latin typeface="Calibri" panose="020F0502020204030204" pitchFamily="34" charset="0"/>
                <a:ea typeface="ＭＳ Ｐゴシック" panose="020B0600070205080204" pitchFamily="34" charset="-128"/>
                <a:cs typeface="+mn-cs"/>
              </a:rPr>
              <a:t> </a:t>
            </a:r>
            <a:endParaRPr lang="en-AU" sz="1200" kern="1200" dirty="0" smtClean="0">
              <a:solidFill>
                <a:schemeClr val="tx1"/>
              </a:solidFill>
              <a:effectLst/>
              <a:latin typeface="Calibri" panose="020F0502020204030204" pitchFamily="34" charset="0"/>
              <a:ea typeface="ＭＳ Ｐゴシック" panose="020B0600070205080204" pitchFamily="34" charset="-128"/>
              <a:cs typeface="+mn-cs"/>
            </a:endParaRPr>
          </a:p>
          <a:p>
            <a:pPr>
              <a:buFont typeface="Arial" panose="020B0604020202020204" pitchFamily="34" charset="0"/>
              <a:buNone/>
              <a:defRPr/>
            </a:pPr>
            <a:endParaRPr lang="en-AU" dirty="0"/>
          </a:p>
        </p:txBody>
      </p:sp>
      <p:sp>
        <p:nvSpPr>
          <p:cNvPr id="143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B4623E7-21EF-4C9A-926F-07BEDBBE00E6}" type="slidenum">
              <a:rPr lang="en-US" altLang="en-US" smtClean="0"/>
              <a:pPr/>
              <a:t>7</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1981621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p:spPr>
        <p:txBody>
          <a:bodyPr/>
          <a:lstStyle/>
          <a:p>
            <a:r>
              <a:rPr lang="en-AU" altLang="en-US" sz="900" b="1" dirty="0">
                <a:latin typeface="Arial" panose="020B0604020202020204" pitchFamily="34" charset="0"/>
                <a:cs typeface="Arial" panose="020B0604020202020204" pitchFamily="34" charset="0"/>
              </a:rPr>
              <a:t>Preparing for a Site Audit</a:t>
            </a:r>
          </a:p>
          <a:p>
            <a:endParaRPr lang="en-AU" altLang="en-US" sz="900" b="1" dirty="0" smtClean="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Calibri" panose="020F0502020204030204" pitchFamily="34" charset="0"/>
                <a:ea typeface="ＭＳ Ｐゴシック" panose="020B0600070205080204" pitchFamily="34" charset="-128"/>
                <a:cs typeface="+mn-cs"/>
              </a:rPr>
              <a:t>No two people, business practices or providers are the same. The Auditor will generally not be familiar with a particular RTO's operations and is therefore reliant on organisational representatives to provide clear and logical information about how the business operates.</a:t>
            </a:r>
            <a:endParaRPr lang="en-AU" sz="1200" kern="1200" dirty="0" smtClean="0">
              <a:solidFill>
                <a:schemeClr val="tx1"/>
              </a:solidFill>
              <a:effectLst/>
              <a:latin typeface="Calibri" panose="020F0502020204030204" pitchFamily="34" charset="0"/>
              <a:ea typeface="ＭＳ Ｐゴシック" panose="020B0600070205080204" pitchFamily="34" charset="-128"/>
              <a:cs typeface="+mn-cs"/>
            </a:endParaRPr>
          </a:p>
          <a:p>
            <a:endParaRPr lang="en-AU" altLang="en-US" sz="900" b="1" dirty="0" smtClean="0">
              <a:latin typeface="Arial" panose="020B0604020202020204" pitchFamily="34" charset="0"/>
              <a:cs typeface="Arial" panose="020B0604020202020204" pitchFamily="34" charset="0"/>
            </a:endParaRPr>
          </a:p>
          <a:p>
            <a:r>
              <a:rPr lang="en-AU" altLang="en-US" sz="900" b="1" dirty="0" smtClean="0">
                <a:latin typeface="Arial" panose="020B0604020202020204" pitchFamily="34" charset="0"/>
                <a:cs typeface="Arial" panose="020B0604020202020204" pitchFamily="34" charset="0"/>
              </a:rPr>
              <a:t>Some </a:t>
            </a:r>
            <a:r>
              <a:rPr lang="en-AU" altLang="en-US" sz="900" b="1" dirty="0">
                <a:latin typeface="Arial" panose="020B0604020202020204" pitchFamily="34" charset="0"/>
                <a:cs typeface="Arial" panose="020B0604020202020204" pitchFamily="34" charset="0"/>
              </a:rPr>
              <a:t>practical preparations for a site audit </a:t>
            </a:r>
          </a:p>
          <a:p>
            <a:pPr marL="171450" indent="-171450">
              <a:buFont typeface="Arial" panose="020B0604020202020204" pitchFamily="34" charset="0"/>
              <a:buChar char="•"/>
            </a:pPr>
            <a:r>
              <a:rPr lang="en-GB" altLang="en-US" sz="900" dirty="0">
                <a:latin typeface="Arial" panose="020B0604020202020204" pitchFamily="34" charset="0"/>
                <a:cs typeface="Arial" panose="020B0604020202020204" pitchFamily="34" charset="0"/>
              </a:rPr>
              <a:t>Be informed</a:t>
            </a:r>
          </a:p>
          <a:p>
            <a:pPr marL="628650" lvl="1" indent="-171450">
              <a:buFont typeface="Arial" panose="020B0604020202020204" pitchFamily="34" charset="0"/>
              <a:buChar char="•"/>
            </a:pPr>
            <a:r>
              <a:rPr lang="en-GB" altLang="en-US" sz="900" dirty="0">
                <a:latin typeface="Arial" panose="020B0604020202020204" pitchFamily="34" charset="0"/>
                <a:cs typeface="Arial" panose="020B0604020202020204" pitchFamily="34" charset="0"/>
              </a:rPr>
              <a:t>Familiarise yourself with the Standards and Clauses to be audited </a:t>
            </a:r>
          </a:p>
          <a:p>
            <a:pPr marL="628650" lvl="1" indent="-171450">
              <a:buFont typeface="Arial" panose="020B0604020202020204" pitchFamily="34" charset="0"/>
              <a:buChar char="•"/>
            </a:pPr>
            <a:r>
              <a:rPr lang="en-GB" altLang="en-US" sz="900" dirty="0">
                <a:latin typeface="Arial" panose="020B0604020202020204" pitchFamily="34" charset="0"/>
                <a:cs typeface="Arial" panose="020B0604020202020204" pitchFamily="34" charset="0"/>
              </a:rPr>
              <a:t>Review the intent and requirements of the audit as advised by TAC</a:t>
            </a:r>
            <a:endParaRPr lang="en-AU" altLang="en-US" sz="900" dirty="0">
              <a:latin typeface="Arial" panose="020B0604020202020204" pitchFamily="34" charset="0"/>
              <a:cs typeface="Arial" panose="020B0604020202020204" pitchFamily="34" charset="0"/>
            </a:endParaRPr>
          </a:p>
          <a:p>
            <a:pPr marL="634641" lvl="1" indent="-177441">
              <a:buFont typeface="Arial" panose="020B0604020202020204" pitchFamily="34" charset="0"/>
              <a:buChar char="•"/>
            </a:pPr>
            <a:r>
              <a:rPr lang="en-GB" altLang="en-US" sz="900" dirty="0">
                <a:latin typeface="Arial" panose="020B0604020202020204" pitchFamily="34" charset="0"/>
                <a:cs typeface="Arial" panose="020B0604020202020204" pitchFamily="34" charset="0"/>
              </a:rPr>
              <a:t>Visit the TAC website and look at the Application Guides (if applicable)</a:t>
            </a:r>
          </a:p>
          <a:p>
            <a:pPr marL="634641"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Consider evidence requirements</a:t>
            </a:r>
          </a:p>
          <a:p>
            <a:pPr marL="634641"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Confirm all records management requirements – not just VET</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Conduct a </a:t>
            </a:r>
            <a:r>
              <a:rPr lang="en-AU" altLang="en-US" sz="900" dirty="0" smtClean="0">
                <a:latin typeface="Arial" panose="020B0604020202020204" pitchFamily="34" charset="0"/>
                <a:cs typeface="Arial" panose="020B0604020202020204" pitchFamily="34" charset="0"/>
              </a:rPr>
              <a:t>self-assessment if you have not already done so through the application process</a:t>
            </a:r>
            <a:endParaRPr lang="en-AU" altLang="en-US" sz="900" dirty="0">
              <a:latin typeface="Arial" panose="020B0604020202020204" pitchFamily="34" charset="0"/>
              <a:cs typeface="Arial" panose="020B0604020202020204" pitchFamily="34" charset="0"/>
            </a:endParaRPr>
          </a:p>
          <a:p>
            <a:pPr marL="634641" lvl="1" indent="-177441">
              <a:buFont typeface="Arial" panose="020B0604020202020204" pitchFamily="34" charset="0"/>
              <a:buChar char="•"/>
            </a:pPr>
            <a:r>
              <a:rPr lang="en-GB" altLang="en-US" sz="900" dirty="0">
                <a:latin typeface="Arial" panose="020B0604020202020204" pitchFamily="34" charset="0"/>
                <a:cs typeface="Arial" panose="020B0604020202020204" pitchFamily="34" charset="0"/>
              </a:rPr>
              <a:t>Refer to </a:t>
            </a:r>
            <a:r>
              <a:rPr lang="en-GB" altLang="en-US" sz="900" i="1" dirty="0">
                <a:latin typeface="Arial" panose="020B0604020202020204" pitchFamily="34" charset="0"/>
                <a:cs typeface="Arial" panose="020B0604020202020204" pitchFamily="34" charset="0"/>
              </a:rPr>
              <a:t>TAC Fact Sheet - Assuring Quality </a:t>
            </a:r>
            <a:endParaRPr lang="en-GB" altLang="en-US" sz="900" dirty="0">
              <a:latin typeface="Arial" panose="020B0604020202020204" pitchFamily="34" charset="0"/>
              <a:cs typeface="Arial" panose="020B0604020202020204" pitchFamily="34" charset="0"/>
            </a:endParaRPr>
          </a:p>
          <a:p>
            <a:pPr marL="634641" lvl="1" indent="-177441">
              <a:buFont typeface="Arial" panose="020B0604020202020204" pitchFamily="34" charset="0"/>
              <a:buChar char="•"/>
            </a:pPr>
            <a:r>
              <a:rPr lang="en-GB" altLang="en-US" sz="900" dirty="0">
                <a:latin typeface="Arial" panose="020B0604020202020204" pitchFamily="34" charset="0"/>
                <a:cs typeface="Arial" panose="020B0604020202020204" pitchFamily="34" charset="0"/>
              </a:rPr>
              <a:t>Use the </a:t>
            </a:r>
            <a:r>
              <a:rPr lang="en-GB" altLang="en-US" sz="900" i="1" dirty="0">
                <a:latin typeface="Arial" panose="020B0604020202020204" pitchFamily="34" charset="0"/>
                <a:cs typeface="Arial" panose="020B0604020202020204" pitchFamily="34" charset="0"/>
              </a:rPr>
              <a:t>TAC self-assessment template</a:t>
            </a:r>
            <a:r>
              <a:rPr lang="en-GB" altLang="en-US" sz="900" dirty="0">
                <a:latin typeface="Arial" panose="020B0604020202020204" pitchFamily="34" charset="0"/>
                <a:cs typeface="Arial" panose="020B0604020202020204" pitchFamily="34" charset="0"/>
              </a:rPr>
              <a:t>.</a:t>
            </a: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pPr>
            <a:endParaRPr lang="en-AU" altLang="en-US" sz="900" dirty="0">
              <a:latin typeface="Arial" panose="020B0604020202020204" pitchFamily="34" charset="0"/>
              <a:cs typeface="Arial" panose="020B0604020202020204" pitchFamily="34" charset="0"/>
            </a:endParaRPr>
          </a:p>
          <a:p>
            <a:pPr>
              <a:buFontTx/>
              <a:buNone/>
            </a:pPr>
            <a:r>
              <a:rPr lang="en-AU" altLang="en-US" sz="900" b="1" dirty="0">
                <a:latin typeface="Arial" panose="020B0604020202020204" pitchFamily="34" charset="0"/>
                <a:cs typeface="Arial" panose="020B0604020202020204" pitchFamily="34" charset="0"/>
              </a:rPr>
              <a:t>Identify your audit team </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Point of Contact</a:t>
            </a:r>
          </a:p>
          <a:p>
            <a:pPr marL="634641"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Identify an individual who is responsible for coordinating the audit and who will be the main point of contact to assist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throughout the day.</a:t>
            </a:r>
          </a:p>
          <a:p>
            <a:pPr marL="634641" lvl="1" indent="-177441">
              <a:buFont typeface="Arial" panose="020B0604020202020204" pitchFamily="34" charset="0"/>
              <a:buChar char="•"/>
            </a:pPr>
            <a:r>
              <a:rPr lang="en-GB" altLang="en-US" sz="900" dirty="0">
                <a:latin typeface="Arial" panose="020B0604020202020204" pitchFamily="34" charset="0"/>
                <a:cs typeface="Arial" panose="020B0604020202020204" pitchFamily="34" charset="0"/>
              </a:rPr>
              <a:t>Allocate a staff member to be the </a:t>
            </a:r>
            <a:r>
              <a:rPr lang="en-GB" altLang="en-US" sz="900" dirty="0" smtClean="0">
                <a:latin typeface="Arial" panose="020B0604020202020204" pitchFamily="34" charset="0"/>
                <a:cs typeface="Arial" panose="020B0604020202020204" pitchFamily="34" charset="0"/>
              </a:rPr>
              <a:t>Auditor's </a:t>
            </a:r>
            <a:r>
              <a:rPr lang="en-GB" altLang="en-US" sz="900" dirty="0">
                <a:latin typeface="Arial" panose="020B0604020202020204" pitchFamily="34" charset="0"/>
                <a:cs typeface="Arial" panose="020B0604020202020204" pitchFamily="34" charset="0"/>
              </a:rPr>
              <a:t>guide during the visit</a:t>
            </a: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Note taker</a:t>
            </a:r>
          </a:p>
          <a:p>
            <a:pPr marL="650614" lvl="1"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Record </a:t>
            </a:r>
            <a:r>
              <a:rPr lang="en-AU" altLang="en-US" sz="900" dirty="0">
                <a:latin typeface="Arial" panose="020B0604020202020204" pitchFamily="34" charset="0"/>
                <a:cs typeface="Arial" panose="020B0604020202020204" pitchFamily="34" charset="0"/>
              </a:rPr>
              <a:t>opportunities for improvement – good </a:t>
            </a:r>
            <a:r>
              <a:rPr lang="en-AU" altLang="en-US" sz="900" dirty="0" smtClean="0">
                <a:latin typeface="Arial" panose="020B0604020202020204" pitchFamily="34" charset="0"/>
                <a:cs typeface="Arial" panose="020B0604020202020204" pitchFamily="34" charset="0"/>
              </a:rPr>
              <a:t>ideas</a:t>
            </a:r>
          </a:p>
          <a:p>
            <a:pPr marL="650614" lvl="1"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Potential</a:t>
            </a:r>
            <a:r>
              <a:rPr lang="en-AU" altLang="en-US" sz="900" baseline="0" dirty="0" smtClean="0">
                <a:latin typeface="Arial" panose="020B0604020202020204" pitchFamily="34" charset="0"/>
                <a:cs typeface="Arial" panose="020B0604020202020204" pitchFamily="34" charset="0"/>
              </a:rPr>
              <a:t> non-compliances</a:t>
            </a: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Interviews</a:t>
            </a:r>
          </a:p>
          <a:p>
            <a:pPr marL="634641"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Identify which staff members are to be interviewed.  Who is best positioned to provide evidence and insight:</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Senior management – strategic overview</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Administrators</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Trainers and assessors</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Students </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Third parties</a:t>
            </a:r>
          </a:p>
          <a:p>
            <a:pPr marL="1107814"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Clients. </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Prepare, educate and put your staff at ease.  </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Audits don’t need to be overly stressful.  </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Let them know what to expect and how they can best prepare for the audit. </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If not intimidating or frightening there is a better chance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will get the full picture</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If you are taking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to delivery site or workplace</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Develop a visit program</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Make sure all the relevant individuals are available and are aware of what will be needed</a:t>
            </a:r>
          </a:p>
          <a:p>
            <a:pPr marL="177441" indent="-177441">
              <a:buFont typeface="Arial" panose="020B0604020202020204" pitchFamily="34" charset="0"/>
              <a:buChar char="•"/>
            </a:pPr>
            <a:r>
              <a:rPr lang="en-GB" altLang="en-US" sz="900" dirty="0">
                <a:latin typeface="Arial" panose="020B0604020202020204" pitchFamily="34" charset="0"/>
                <a:cs typeface="Arial" panose="020B0604020202020204" pitchFamily="34" charset="0"/>
              </a:rPr>
              <a:t>Allocate a workspace for the </a:t>
            </a:r>
            <a:r>
              <a:rPr lang="en-GB" altLang="en-US" sz="900" dirty="0" smtClean="0">
                <a:latin typeface="Arial" panose="020B0604020202020204" pitchFamily="34" charset="0"/>
                <a:cs typeface="Arial" panose="020B0604020202020204" pitchFamily="34" charset="0"/>
              </a:rPr>
              <a:t>Auditor </a:t>
            </a:r>
            <a:r>
              <a:rPr lang="en-GB" altLang="en-US" sz="900" dirty="0">
                <a:latin typeface="Arial" panose="020B0604020202020204" pitchFamily="34" charset="0"/>
                <a:cs typeface="Arial" panose="020B0604020202020204" pitchFamily="34" charset="0"/>
              </a:rPr>
              <a:t>to analyse evidence and conduct interviews.</a:t>
            </a:r>
            <a:endParaRPr lang="en-AU" altLang="en-US"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Advise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of any other special arrangements such as safety clothing, security and parking. </a:t>
            </a: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Recap</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audit process is not adversarial</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is trying to establish compliance</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But can only work with the information you provide</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Give you a fair and honest hearing</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in doubt provide too much – err on the side of excess – don’t make assumptions, particularly if you have already been audited by that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 they can only make determinations on what they are given for that audit</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If</a:t>
            </a:r>
            <a:r>
              <a:rPr lang="en-AU" sz="900" baseline="0" dirty="0" smtClean="0">
                <a:latin typeface="Arial" panose="020B0604020202020204" pitchFamily="34" charset="0"/>
                <a:cs typeface="Arial" panose="020B0604020202020204" pitchFamily="34" charset="0"/>
              </a:rPr>
              <a:t> possible s</a:t>
            </a:r>
            <a:r>
              <a:rPr lang="en-AU" sz="900" dirty="0" smtClean="0">
                <a:latin typeface="Arial" panose="020B0604020202020204" pitchFamily="34" charset="0"/>
                <a:cs typeface="Arial" panose="020B0604020202020204" pitchFamily="34" charset="0"/>
              </a:rPr>
              <a:t>upport </a:t>
            </a:r>
            <a:r>
              <a:rPr lang="en-AU" sz="900" dirty="0">
                <a:latin typeface="Arial" panose="020B0604020202020204" pitchFamily="34" charset="0"/>
                <a:cs typeface="Arial" panose="020B0604020202020204" pitchFamily="34" charset="0"/>
              </a:rPr>
              <a:t>this with a matrix which identifies what evidence you are submitting to address each requirement / individual clause.</a:t>
            </a: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a:defRPr/>
            </a:pPr>
            <a:r>
              <a:rPr lang="en-AU" sz="900" b="1" dirty="0">
                <a:latin typeface="Arial" panose="020B0604020202020204" pitchFamily="34" charset="0"/>
                <a:cs typeface="Arial" panose="020B0604020202020204" pitchFamily="34" charset="0"/>
              </a:rPr>
              <a:t>Useful Resources</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Use all the resources available to you:</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Fact Sheets - Recently been updated – great service from TAC</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Standards for </a:t>
            </a:r>
            <a:r>
              <a:rPr lang="en-AU" sz="900" dirty="0" smtClean="0">
                <a:latin typeface="Arial" panose="020B0604020202020204" pitchFamily="34" charset="0"/>
                <a:cs typeface="Arial" panose="020B0604020202020204" pitchFamily="34" charset="0"/>
              </a:rPr>
              <a:t>RTOs</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TAC User Guide to the Standards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Training Package information:</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Qualifications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Units of Competency</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Companion Volumes</a:t>
            </a: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endParaRPr lang="en-AU" altLang="en-US" dirty="0"/>
          </a:p>
        </p:txBody>
      </p:sp>
      <p:sp>
        <p:nvSpPr>
          <p:cNvPr id="1638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ADA8FE1-4D63-48C3-9E3C-C4F4495E7386}" type="slidenum">
              <a:rPr lang="en-US" altLang="en-US" smtClean="0"/>
              <a:pPr/>
              <a:t>8</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3" name="Header Placeholder 2"/>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2207388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buFont typeface="Arial" panose="020B0604020202020204" pitchFamily="34" charset="0"/>
              <a:buNone/>
              <a:defRPr/>
            </a:pPr>
            <a:r>
              <a:rPr lang="en-GB" sz="900" b="1" dirty="0">
                <a:latin typeface="Arial" panose="020B0604020202020204" pitchFamily="34" charset="0"/>
                <a:cs typeface="Arial" panose="020B0604020202020204" pitchFamily="34" charset="0"/>
              </a:rPr>
              <a:t>What happens during the site </a:t>
            </a:r>
            <a:r>
              <a:rPr lang="en-GB" sz="900" b="1" dirty="0" smtClean="0">
                <a:latin typeface="Arial" panose="020B0604020202020204" pitchFamily="34" charset="0"/>
                <a:cs typeface="Arial" panose="020B0604020202020204" pitchFamily="34" charset="0"/>
              </a:rPr>
              <a:t>audit</a:t>
            </a:r>
          </a:p>
          <a:p>
            <a:pPr>
              <a:buFont typeface="Arial" panose="020B0604020202020204" pitchFamily="34" charset="0"/>
              <a:buNone/>
              <a:defRPr/>
            </a:pPr>
            <a:endParaRPr lang="en-GB" sz="900" b="1" dirty="0" smtClean="0">
              <a:latin typeface="Arial" panose="020B0604020202020204" pitchFamily="34" charset="0"/>
              <a:cs typeface="Arial" panose="020B0604020202020204" pitchFamily="34" charset="0"/>
            </a:endParaRPr>
          </a:p>
          <a:p>
            <a:pPr marL="15973" lvl="0" indent="0">
              <a:buFont typeface="Arial" panose="020B0604020202020204" pitchFamily="34" charset="0"/>
              <a:buNone/>
              <a:defRPr/>
            </a:pPr>
            <a:r>
              <a:rPr lang="en-AU" sz="900" b="1" dirty="0" smtClean="0">
                <a:latin typeface="Arial" panose="020B0604020202020204" pitchFamily="34" charset="0"/>
                <a:cs typeface="Arial" panose="020B0604020202020204" pitchFamily="34" charset="0"/>
              </a:rPr>
              <a:t>Use the Auditor</a:t>
            </a:r>
          </a:p>
          <a:p>
            <a:pPr marL="193414" lvl="0"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At site visits the Auditor should not be tied to the desk or boardroom table reading reams of paper</a:t>
            </a:r>
          </a:p>
          <a:p>
            <a:pPr marL="193414" lvl="0"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Best use of the Auditors time is spent familiarising themselves with the premises and meeting key staff and students</a:t>
            </a:r>
          </a:p>
          <a:p>
            <a:pPr marL="193414" marR="0" lvl="0" indent="-177441"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AU" sz="900" dirty="0" smtClean="0">
                <a:latin typeface="Arial" panose="020B0604020202020204" pitchFamily="34" charset="0"/>
                <a:cs typeface="Arial" panose="020B0604020202020204" pitchFamily="34" charset="0"/>
              </a:rPr>
              <a:t>Will also include looking at student files to ensure student journey has been managed in accordance with your policies and procedures and that compliance has been met. Students need to know that their files may be read by representatives of the regulator.</a:t>
            </a:r>
          </a:p>
          <a:p>
            <a:pPr>
              <a:buFont typeface="Arial" panose="020B0604020202020204" pitchFamily="34" charset="0"/>
              <a:buNone/>
              <a:defRPr/>
            </a:pPr>
            <a:endParaRPr lang="en-GB" sz="900" b="1" dirty="0" smtClean="0">
              <a:latin typeface="Arial" panose="020B0604020202020204" pitchFamily="34" charset="0"/>
              <a:cs typeface="Arial" panose="020B0604020202020204" pitchFamily="34" charset="0"/>
            </a:endParaRP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AU" altLang="en-US" sz="900" b="1" dirty="0">
                <a:latin typeface="Arial" panose="020B0604020202020204" pitchFamily="34" charset="0"/>
                <a:cs typeface="Arial" panose="020B0604020202020204" pitchFamily="34" charset="0"/>
              </a:rPr>
              <a:t>Be Prepared</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will already have examined the evidence provided, including websites and social media</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This will then determine the direction of the site visit</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The audit process needs to be rigorous  </a:t>
            </a:r>
          </a:p>
          <a:p>
            <a:pPr marL="634641"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not about do you just have a document,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needs evidence to prove your process works.</a:t>
            </a:r>
          </a:p>
          <a:p>
            <a:pPr marL="177441"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Make </a:t>
            </a:r>
            <a:r>
              <a:rPr lang="en-AU" altLang="en-US" sz="900" dirty="0">
                <a:latin typeface="Arial" panose="020B0604020202020204" pitchFamily="34" charset="0"/>
                <a:cs typeface="Arial" panose="020B0604020202020204" pitchFamily="34" charset="0"/>
              </a:rPr>
              <a:t>the </a:t>
            </a:r>
            <a:r>
              <a:rPr lang="en-AU" altLang="en-US" sz="900" dirty="0" smtClean="0">
                <a:latin typeface="Arial" panose="020B0604020202020204" pitchFamily="34" charset="0"/>
                <a:cs typeface="Arial" panose="020B0604020202020204" pitchFamily="34" charset="0"/>
              </a:rPr>
              <a:t>Auditors </a:t>
            </a:r>
            <a:r>
              <a:rPr lang="en-AU" altLang="en-US" sz="900" dirty="0">
                <a:latin typeface="Arial" panose="020B0604020202020204" pitchFamily="34" charset="0"/>
                <a:cs typeface="Arial" panose="020B0604020202020204" pitchFamily="34" charset="0"/>
              </a:rPr>
              <a:t>life as easy as possible - be organised:</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Identify the evidence you want to have available:</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have it available as hardcopy or electronically </a:t>
            </a:r>
          </a:p>
          <a:p>
            <a:pPr marL="1123789" lvl="2"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If possible create </a:t>
            </a:r>
            <a:r>
              <a:rPr lang="en-AU" altLang="en-US" sz="900" dirty="0">
                <a:latin typeface="Arial" panose="020B0604020202020204" pitchFamily="34" charset="0"/>
                <a:cs typeface="Arial" panose="020B0604020202020204" pitchFamily="34" charset="0"/>
              </a:rPr>
              <a:t>an Audit Evidence Summary</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name documents logically</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Provide clear and logical information to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as well as a snapshot </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scope of delivery, number of students, modes of delivery, staffing, facilities, client groups, special features etc.</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Ensuring that </a:t>
            </a:r>
            <a:r>
              <a:rPr lang="en-AU" altLang="en-US" sz="900" dirty="0" smtClean="0">
                <a:latin typeface="Arial" panose="020B0604020202020204" pitchFamily="34" charset="0"/>
                <a:cs typeface="Arial" panose="020B0604020202020204" pitchFamily="34" charset="0"/>
              </a:rPr>
              <a:t>Auditors </a:t>
            </a:r>
            <a:r>
              <a:rPr lang="en-AU" altLang="en-US" sz="900" dirty="0">
                <a:latin typeface="Arial" panose="020B0604020202020204" pitchFamily="34" charset="0"/>
                <a:cs typeface="Arial" panose="020B0604020202020204" pitchFamily="34" charset="0"/>
              </a:rPr>
              <a:t>will have ready access to relevant staff and student files, including:</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completed assessment materials –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will sample</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examples of ‘not yet competent’ students</a:t>
            </a:r>
          </a:p>
          <a:p>
            <a:pPr marL="1123789" lvl="2"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examples of student support </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Provide a work space </a:t>
            </a:r>
            <a:r>
              <a:rPr lang="en-AU" altLang="en-US" sz="900" dirty="0" smtClean="0">
                <a:latin typeface="Arial" panose="020B0604020202020204" pitchFamily="34" charset="0"/>
                <a:cs typeface="Arial" panose="020B0604020202020204" pitchFamily="34" charset="0"/>
              </a:rPr>
              <a:t>with adequate </a:t>
            </a:r>
            <a:r>
              <a:rPr lang="en-AU" altLang="en-US" sz="900" dirty="0">
                <a:latin typeface="Arial" panose="020B0604020202020204" pitchFamily="34" charset="0"/>
                <a:cs typeface="Arial" panose="020B0604020202020204" pitchFamily="34" charset="0"/>
              </a:rPr>
              <a:t>lighting and desk </a:t>
            </a:r>
            <a:r>
              <a:rPr lang="en-AU" altLang="en-US" sz="900" dirty="0" smtClean="0">
                <a:latin typeface="Arial" panose="020B0604020202020204" pitchFamily="34" charset="0"/>
                <a:cs typeface="Arial" panose="020B0604020202020204" pitchFamily="34" charset="0"/>
              </a:rPr>
              <a:t>space </a:t>
            </a:r>
            <a:r>
              <a:rPr lang="en-AU" altLang="en-US" sz="900" dirty="0" err="1" smtClean="0">
                <a:latin typeface="Arial" panose="020B0604020202020204" pitchFamily="34" charset="0"/>
                <a:cs typeface="Arial" panose="020B0604020202020204" pitchFamily="34" charset="0"/>
              </a:rPr>
              <a:t>etc</a:t>
            </a:r>
            <a:r>
              <a:rPr lang="en-AU" altLang="en-US" sz="900" dirty="0" smtClean="0">
                <a:latin typeface="Arial" panose="020B0604020202020204" pitchFamily="34" charset="0"/>
                <a:cs typeface="Arial" panose="020B0604020202020204" pitchFamily="34" charset="0"/>
              </a:rPr>
              <a:t>, </a:t>
            </a:r>
            <a:r>
              <a:rPr lang="en-AU" altLang="en-US" sz="900" dirty="0">
                <a:latin typeface="Arial" panose="020B0604020202020204" pitchFamily="34" charset="0"/>
                <a:cs typeface="Arial" panose="020B0604020202020204" pitchFamily="34" charset="0"/>
              </a:rPr>
              <a:t>in which the audit team can work</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Inform the </a:t>
            </a:r>
            <a:r>
              <a:rPr lang="en-AU" altLang="en-US" sz="900" dirty="0" smtClean="0">
                <a:latin typeface="Arial" panose="020B0604020202020204" pitchFamily="34" charset="0"/>
                <a:cs typeface="Arial" panose="020B0604020202020204" pitchFamily="34" charset="0"/>
              </a:rPr>
              <a:t>Auditor </a:t>
            </a:r>
            <a:r>
              <a:rPr lang="en-AU" altLang="en-US" sz="900" dirty="0">
                <a:latin typeface="Arial" panose="020B0604020202020204" pitchFamily="34" charset="0"/>
                <a:cs typeface="Arial" panose="020B0604020202020204" pitchFamily="34" charset="0"/>
              </a:rPr>
              <a:t>where they can </a:t>
            </a:r>
            <a:r>
              <a:rPr lang="en-AU" altLang="en-US" sz="900" dirty="0" smtClean="0">
                <a:latin typeface="Arial" panose="020B0604020202020204" pitchFamily="34" charset="0"/>
                <a:cs typeface="Arial" panose="020B0604020202020204" pitchFamily="34" charset="0"/>
              </a:rPr>
              <a:t>park </a:t>
            </a:r>
            <a:r>
              <a:rPr lang="en-AU" altLang="en-US" sz="900" dirty="0">
                <a:latin typeface="Arial" panose="020B0604020202020204" pitchFamily="34" charset="0"/>
                <a:cs typeface="Arial" panose="020B0604020202020204" pitchFamily="34" charset="0"/>
              </a:rPr>
              <a:t>for a while or day</a:t>
            </a:r>
          </a:p>
          <a:p>
            <a:pPr marL="650614" lvl="1"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Remember </a:t>
            </a:r>
            <a:r>
              <a:rPr lang="en-AU" altLang="en-US" sz="900" dirty="0">
                <a:latin typeface="Arial" panose="020B0604020202020204" pitchFamily="34" charset="0"/>
                <a:cs typeface="Arial" panose="020B0604020202020204" pitchFamily="34" charset="0"/>
              </a:rPr>
              <a:t>it is an opportunity to show off</a:t>
            </a:r>
          </a:p>
          <a:p>
            <a:pPr marL="1123789" lvl="2" indent="-177441">
              <a:buFont typeface="Arial" panose="020B0604020202020204" pitchFamily="34" charset="0"/>
              <a:buChar char="•"/>
            </a:pPr>
            <a:r>
              <a:rPr lang="en-AU" altLang="en-US" sz="900" dirty="0" smtClean="0">
                <a:latin typeface="Arial" panose="020B0604020202020204" pitchFamily="34" charset="0"/>
                <a:cs typeface="Arial" panose="020B0604020202020204" pitchFamily="34" charset="0"/>
              </a:rPr>
              <a:t>Auditors </a:t>
            </a:r>
            <a:r>
              <a:rPr lang="en-AU" altLang="en-US" sz="900" dirty="0">
                <a:latin typeface="Arial" panose="020B0604020202020204" pitchFamily="34" charset="0"/>
                <a:cs typeface="Arial" panose="020B0604020202020204" pitchFamily="34" charset="0"/>
              </a:rPr>
              <a:t>can report back to TAC on best </a:t>
            </a:r>
            <a:r>
              <a:rPr lang="en-AU" altLang="en-US" sz="900" dirty="0" smtClean="0">
                <a:latin typeface="Arial" panose="020B0604020202020204" pitchFamily="34" charset="0"/>
                <a:cs typeface="Arial" panose="020B0604020202020204" pitchFamily="34" charset="0"/>
              </a:rPr>
              <a:t>practice called</a:t>
            </a:r>
            <a:r>
              <a:rPr lang="en-AU" altLang="en-US" sz="900" baseline="0" dirty="0" smtClean="0">
                <a:latin typeface="Arial" panose="020B0604020202020204" pitchFamily="34" charset="0"/>
                <a:cs typeface="Arial" panose="020B0604020202020204" pitchFamily="34" charset="0"/>
              </a:rPr>
              <a:t> a Strength</a:t>
            </a:r>
            <a:endParaRPr lang="en-AU" altLang="en-US" sz="9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AU" altLang="en-US" sz="900" b="0" dirty="0">
                <a:latin typeface="Arial" panose="020B0604020202020204" pitchFamily="34" charset="0"/>
                <a:cs typeface="Arial" panose="020B0604020202020204" pitchFamily="34" charset="0"/>
              </a:rPr>
              <a:t>Be honest and open</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Don’t try to hide / bury things</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Carry out a self-assessment prior to audit so you have identified any areas of concern</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Be honest and be prepared to acknowledge areas of concern so they can be discussed</a:t>
            </a:r>
          </a:p>
          <a:p>
            <a:pPr marL="650614" lvl="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Best to demonstrate  you have identified issues and have continuous strategies in place to address them </a:t>
            </a:r>
          </a:p>
          <a:p>
            <a:pPr>
              <a:buFont typeface="Arial" panose="020B0604020202020204" pitchFamily="34" charset="0"/>
              <a:buNone/>
              <a:defRPr/>
            </a:pPr>
            <a:endParaRPr lang="en-AU" sz="900" b="1"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Entry meeting:</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Conducted by lead </a:t>
            </a:r>
            <a:r>
              <a:rPr lang="en-AU" sz="900" dirty="0" smtClean="0">
                <a:latin typeface="Arial" panose="020B0604020202020204" pitchFamily="34" charset="0"/>
                <a:cs typeface="Arial" panose="020B0604020202020204" pitchFamily="34" charset="0"/>
              </a:rPr>
              <a:t>Auditor:</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introduce the team</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explain the purpose of the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confirm Scope of audit</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which Qualifications / Units of Competency</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identify the Standards and Clauses to be addressed in the audit</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remind the auditees that scope of the audit can be varied by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if concerns arise</a:t>
            </a:r>
          </a:p>
          <a:p>
            <a:pPr marL="1596963" lvl="3"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this will have been advised prior to audit</a:t>
            </a:r>
          </a:p>
          <a:p>
            <a:pPr marL="1596963" lvl="3"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For example:</a:t>
            </a:r>
          </a:p>
          <a:p>
            <a:pPr marL="2070137" lvl="4"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looking at student file the certification may not meet requirements so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can ask to see your certification templates and processes even if Standard 3 is not on the original scope of the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outline the audit process and schedule</a:t>
            </a:r>
          </a:p>
          <a:p>
            <a:pPr marL="650614" lvl="1"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explain what evidence will be required</a:t>
            </a:r>
          </a:p>
          <a:p>
            <a:pPr marL="1123789" lvl="2"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documents</a:t>
            </a:r>
          </a:p>
          <a:p>
            <a:pPr marL="1123789" lvl="2"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emails</a:t>
            </a:r>
          </a:p>
          <a:p>
            <a:pPr marL="1123789" lvl="2"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website</a:t>
            </a:r>
          </a:p>
          <a:p>
            <a:pPr marL="1123789" lvl="2"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interviews</a:t>
            </a:r>
          </a:p>
          <a:p>
            <a:pPr marL="650614" lvl="1" indent="-177441">
              <a:buFont typeface="Arial" panose="020B0604020202020204" pitchFamily="34" charset="0"/>
              <a:buChar char="•"/>
            </a:pPr>
            <a:r>
              <a:rPr lang="en-AU" sz="900" dirty="0">
                <a:latin typeface="Arial" panose="020B0604020202020204" pitchFamily="34" charset="0"/>
                <a:cs typeface="Arial" panose="020B0604020202020204" pitchFamily="34" charset="0"/>
              </a:rPr>
              <a:t>explain possible findings: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strengths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opportunities for improvement</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non-compliance</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requirements  for actions to be taken</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remind the auditees that they can :</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ask questions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make notes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ask for clarification </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challenge findings if the evidence has been overlooked</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Who you have attending is your choice but it is useful to have all those who will be involved in the audit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so that they can be introduced to the </a:t>
            </a:r>
            <a:r>
              <a:rPr lang="en-AU" sz="900" dirty="0" smtClean="0">
                <a:latin typeface="Arial" panose="020B0604020202020204" pitchFamily="34" charset="0"/>
                <a:cs typeface="Arial" panose="020B0604020202020204" pitchFamily="34" charset="0"/>
              </a:rPr>
              <a:t>Auditor</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to get an understanding of what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is expecting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useful to have the CEO or senior manager</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At this point you can provide information about your business and introduce your “guide” for the day, relevant staff and provide any other relevant information.</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Collecting evidence</a:t>
            </a:r>
            <a:r>
              <a:rPr lang="en-AU" sz="900" dirty="0">
                <a:latin typeface="Arial" panose="020B0604020202020204" pitchFamily="34" charset="0"/>
                <a:cs typeface="Arial" panose="020B0604020202020204" pitchFamily="34" charset="0"/>
              </a:rPr>
              <a:t>:</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will ask questions and ask to view evidence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will explain what has already been reviewed and where clarification is required</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ask for additional evidence to support claims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there are still gaps in </a:t>
            </a:r>
            <a:r>
              <a:rPr lang="en-AU" sz="900" dirty="0" smtClean="0">
                <a:latin typeface="Arial" panose="020B0604020202020204" pitchFamily="34" charset="0"/>
                <a:cs typeface="Arial" panose="020B0604020202020204" pitchFamily="34" charset="0"/>
              </a:rPr>
              <a:t>evidence,</a:t>
            </a:r>
            <a:r>
              <a:rPr lang="en-AU" sz="900" baseline="0" dirty="0" smtClean="0">
                <a:latin typeface="Arial" panose="020B0604020202020204" pitchFamily="34" charset="0"/>
                <a:cs typeface="Arial" panose="020B0604020202020204" pitchFamily="34" charset="0"/>
              </a:rPr>
              <a:t> </a:t>
            </a:r>
            <a:r>
              <a:rPr lang="en-AU" sz="900" dirty="0" smtClean="0">
                <a:latin typeface="Arial" panose="020B0604020202020204" pitchFamily="34" charset="0"/>
                <a:cs typeface="Arial" panose="020B0604020202020204" pitchFamily="34" charset="0"/>
              </a:rPr>
              <a:t>noncompliance</a:t>
            </a:r>
            <a:r>
              <a:rPr lang="en-AU" sz="900" baseline="0" dirty="0" smtClean="0">
                <a:latin typeface="Arial" panose="020B0604020202020204" pitchFamily="34" charset="0"/>
                <a:cs typeface="Arial" panose="020B0604020202020204" pitchFamily="34" charset="0"/>
              </a:rPr>
              <a:t> may be evident.</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look at student records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conduct staff interviews</a:t>
            </a:r>
          </a:p>
          <a:p>
            <a:pPr marL="1123789" lvl="2"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makes </a:t>
            </a:r>
            <a:r>
              <a:rPr lang="en-AU" sz="900" dirty="0">
                <a:latin typeface="Arial" panose="020B0604020202020204" pitchFamily="34" charset="0"/>
                <a:cs typeface="Arial" panose="020B0604020202020204" pitchFamily="34" charset="0"/>
              </a:rPr>
              <a:t>them feel more comfortable on own turf</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May observe training delivery and/or assessment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Tours of classrooms and workshops</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Student interviews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can be spontaneous as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is touring the RTO</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prearranged</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Evidence can be in hard copy but not a necessity</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you are offering electronic copies, if possible make this available on a large screen so you can explain the evidence</a:t>
            </a:r>
          </a:p>
          <a:p>
            <a:pPr marL="17744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It is great</a:t>
            </a:r>
            <a:r>
              <a:rPr lang="en-AU" sz="900" baseline="0" dirty="0" smtClean="0">
                <a:latin typeface="Arial" panose="020B0604020202020204" pitchFamily="34" charset="0"/>
                <a:cs typeface="Arial" panose="020B0604020202020204" pitchFamily="34" charset="0"/>
              </a:rPr>
              <a:t> to </a:t>
            </a:r>
            <a:r>
              <a:rPr lang="en-AU" sz="900" dirty="0" smtClean="0">
                <a:latin typeface="Arial" panose="020B0604020202020204" pitchFamily="34" charset="0"/>
                <a:cs typeface="Arial" panose="020B0604020202020204" pitchFamily="34" charset="0"/>
              </a:rPr>
              <a:t>let </a:t>
            </a:r>
            <a:r>
              <a:rPr lang="en-AU" sz="900" dirty="0">
                <a:latin typeface="Arial" panose="020B0604020202020204" pitchFamily="34" charset="0"/>
                <a:cs typeface="Arial" panose="020B0604020202020204" pitchFamily="34" charset="0"/>
              </a:rPr>
              <a:t>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have a hard copy of the evidence you </a:t>
            </a:r>
            <a:r>
              <a:rPr lang="en-AU" sz="900" dirty="0" smtClean="0">
                <a:latin typeface="Arial" panose="020B0604020202020204" pitchFamily="34" charset="0"/>
                <a:cs typeface="Arial" panose="020B0604020202020204" pitchFamily="34" charset="0"/>
              </a:rPr>
              <a:t>show electronically on the day</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will take notes in hardcopy or electronically</a:t>
            </a:r>
            <a:endParaRPr lang="en-AU"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r>
              <a:rPr lang="en-GB" sz="900" dirty="0">
                <a:latin typeface="Arial" panose="020B0604020202020204" pitchFamily="34" charset="0"/>
                <a:cs typeface="Arial" panose="020B0604020202020204" pitchFamily="34" charset="0"/>
              </a:rPr>
              <a:t>Records Management</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More information on the storage of records and keeping records for auditing purposes is available in the </a:t>
            </a:r>
            <a:r>
              <a:rPr lang="en-GB" sz="900" i="1" dirty="0">
                <a:latin typeface="Arial" panose="020B0604020202020204" pitchFamily="34" charset="0"/>
                <a:cs typeface="Arial" panose="020B0604020202020204" pitchFamily="34" charset="0"/>
              </a:rPr>
              <a:t>Fact Sheet - Records Management</a:t>
            </a:r>
            <a:r>
              <a:rPr lang="en-GB" sz="900" dirty="0">
                <a:latin typeface="Arial" panose="020B0604020202020204" pitchFamily="34" charset="0"/>
                <a:cs typeface="Arial" panose="020B0604020202020204" pitchFamily="34" charset="0"/>
              </a:rPr>
              <a:t>.</a:t>
            </a:r>
            <a:endParaRPr lang="en-AU"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marL="0" indent="0">
              <a:buFont typeface="Arial" panose="020B0604020202020204" pitchFamily="34" charset="0"/>
              <a:buNone/>
              <a:defRPr/>
            </a:pPr>
            <a:r>
              <a:rPr lang="en-AU" sz="900" dirty="0">
                <a:latin typeface="Arial" panose="020B0604020202020204" pitchFamily="34" charset="0"/>
                <a:cs typeface="Arial" panose="020B0604020202020204" pitchFamily="34" charset="0"/>
              </a:rPr>
              <a:t>Evidence, what evidence?</a:t>
            </a:r>
          </a:p>
          <a:p>
            <a:pPr marL="17744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The </a:t>
            </a:r>
            <a:r>
              <a:rPr lang="en-GB" sz="900" dirty="0" smtClean="0">
                <a:latin typeface="Arial" panose="020B0604020202020204" pitchFamily="34" charset="0"/>
                <a:cs typeface="Arial" panose="020B0604020202020204" pitchFamily="34" charset="0"/>
              </a:rPr>
              <a:t>Auditor </a:t>
            </a:r>
            <a:r>
              <a:rPr lang="en-GB" sz="900" dirty="0">
                <a:latin typeface="Arial" panose="020B0604020202020204" pitchFamily="34" charset="0"/>
                <a:cs typeface="Arial" panose="020B0604020202020204" pitchFamily="34" charset="0"/>
              </a:rPr>
              <a:t>will keep RTO in the loop as to what evidence has been seen and where there might be gaps, so the RTO can provide more evidence. </a:t>
            </a:r>
            <a:endParaRPr lang="en-AU" sz="900" dirty="0">
              <a:latin typeface="Arial" panose="020B0604020202020204" pitchFamily="34" charset="0"/>
              <a:cs typeface="Arial" panose="020B0604020202020204" pitchFamily="34" charset="0"/>
            </a:endParaRP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How to provide evidence for something that has not occurred?</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Complaints and appeals</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If you have had none the </a:t>
            </a: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just looks at your processes to see if it complies with Standard 6 and that the processes are accessible – do the students know? – in handbook / published on website / on assessments</a:t>
            </a:r>
          </a:p>
          <a:p>
            <a:pPr marL="17744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r>
              <a:rPr lang="en-AU" altLang="en-US" sz="900" b="1" dirty="0">
                <a:latin typeface="Arial" panose="020B0604020202020204" pitchFamily="34" charset="0"/>
                <a:cs typeface="Arial" panose="020B0604020202020204" pitchFamily="34" charset="0"/>
              </a:rPr>
              <a:t>Presenters experiences – The good the bad the ugly</a:t>
            </a:r>
          </a:p>
          <a:p>
            <a:r>
              <a:rPr lang="en-AU" altLang="en-US" sz="900" dirty="0">
                <a:latin typeface="Arial" panose="020B0604020202020204" pitchFamily="34" charset="0"/>
                <a:cs typeface="Arial" panose="020B0604020202020204" pitchFamily="34" charset="0"/>
              </a:rPr>
              <a:t>Cite examples from the presenters experience.</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A strategy document that is so generic it provides no guidance about how to implement the qualification</a:t>
            </a:r>
          </a:p>
          <a:p>
            <a:pPr marL="177441" indent="-177441">
              <a:buFont typeface="Arial" panose="020B0604020202020204" pitchFamily="34" charset="0"/>
              <a:buChar char="•"/>
            </a:pPr>
            <a:r>
              <a:rPr lang="en-AU" altLang="en-US" sz="900" dirty="0">
                <a:latin typeface="Arial" panose="020B0604020202020204" pitchFamily="34" charset="0"/>
                <a:cs typeface="Arial" panose="020B0604020202020204" pitchFamily="34" charset="0"/>
              </a:rPr>
              <a:t>A feedback process that does not generate any useful feedback</a:t>
            </a:r>
          </a:p>
          <a:p>
            <a:pPr>
              <a:buFont typeface="Arial" panose="020B0604020202020204" pitchFamily="34" charset="0"/>
              <a:buNone/>
              <a:defRPr/>
            </a:pPr>
            <a:endParaRPr lang="en-AU" sz="900" dirty="0">
              <a:latin typeface="Arial" panose="020B0604020202020204" pitchFamily="34" charset="0"/>
              <a:cs typeface="Arial" panose="020B0604020202020204" pitchFamily="34" charset="0"/>
            </a:endParaRPr>
          </a:p>
          <a:p>
            <a:pPr>
              <a:buFont typeface="Arial" panose="020B0604020202020204" pitchFamily="34" charset="0"/>
              <a:buNone/>
              <a:defRPr/>
            </a:pPr>
            <a:r>
              <a:rPr lang="en-AU" sz="900" b="1" dirty="0">
                <a:latin typeface="Arial" panose="020B0604020202020204" pitchFamily="34" charset="0"/>
                <a:cs typeface="Arial" panose="020B0604020202020204" pitchFamily="34" charset="0"/>
              </a:rPr>
              <a:t>Exit interview:</a:t>
            </a:r>
          </a:p>
          <a:p>
            <a:pPr marL="17744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Meeting with relevant staff to provide a verbal overview of findings </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stress these are presented as an overview only and may be subject to change upon finalising the review of all evidence and finalising the audit report</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there should be no surprises as you would have been kept in the loop throughout the day. </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Auditor </a:t>
            </a:r>
            <a:r>
              <a:rPr lang="en-AU" sz="900" dirty="0">
                <a:latin typeface="Arial" panose="020B0604020202020204" pitchFamily="34" charset="0"/>
                <a:cs typeface="Arial" panose="020B0604020202020204" pitchFamily="34" charset="0"/>
              </a:rPr>
              <a:t>will identify </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Strengths that were identified – example of good practice not ‘best practice’</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Opportunities for improvement – can take the advice but not requirement if you wish to ignore</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Areas of non-compliance </a:t>
            </a:r>
          </a:p>
          <a:p>
            <a:pPr marL="1596963" lvl="3"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explain why the RTO is non-compliant</a:t>
            </a:r>
          </a:p>
          <a:p>
            <a:pPr marL="1596963" lvl="3"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cannot tell you how to fix it </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the Auditor </a:t>
            </a:r>
            <a:r>
              <a:rPr lang="en-AU" sz="900" dirty="0">
                <a:latin typeface="Arial" panose="020B0604020202020204" pitchFamily="34" charset="0"/>
                <a:cs typeface="Arial" panose="020B0604020202020204" pitchFamily="34" charset="0"/>
              </a:rPr>
              <a:t>will provide </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information as to what happens next </a:t>
            </a:r>
          </a:p>
          <a:p>
            <a:pPr marL="1123789" lvl="2"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how to dispute findings or lodge a complaint with TAC</a:t>
            </a:r>
          </a:p>
          <a:p>
            <a:pPr marL="650614" lvl="1" indent="-177441">
              <a:buFont typeface="Arial" panose="020B0604020202020204" pitchFamily="34" charset="0"/>
              <a:buChar char="•"/>
              <a:defRPr/>
            </a:pPr>
            <a:r>
              <a:rPr lang="en-AU" sz="900" dirty="0" smtClean="0">
                <a:latin typeface="Arial" panose="020B0604020202020204" pitchFamily="34" charset="0"/>
                <a:cs typeface="Arial" panose="020B0604020202020204" pitchFamily="34" charset="0"/>
              </a:rPr>
              <a:t>You </a:t>
            </a:r>
            <a:r>
              <a:rPr lang="en-AU" sz="900" dirty="0">
                <a:latin typeface="Arial" panose="020B0604020202020204" pitchFamily="34" charset="0"/>
                <a:cs typeface="Arial" panose="020B0604020202020204" pitchFamily="34" charset="0"/>
              </a:rPr>
              <a:t>will not be given anything in writing </a:t>
            </a:r>
            <a:r>
              <a:rPr lang="en-AU" sz="900" dirty="0" smtClean="0">
                <a:latin typeface="Arial" panose="020B0604020202020204" pitchFamily="34" charset="0"/>
                <a:cs typeface="Arial" panose="020B0604020202020204" pitchFamily="34" charset="0"/>
              </a:rPr>
              <a:t>at the time of the audit, however a</a:t>
            </a:r>
            <a:r>
              <a:rPr lang="en-AU" sz="900" baseline="0" dirty="0" smtClean="0">
                <a:latin typeface="Arial" panose="020B0604020202020204" pitchFamily="34" charset="0"/>
                <a:cs typeface="Arial" panose="020B0604020202020204" pitchFamily="34" charset="0"/>
              </a:rPr>
              <a:t> written report will be provided to you </a:t>
            </a:r>
            <a:r>
              <a:rPr lang="en-AU" sz="900" dirty="0" smtClean="0">
                <a:latin typeface="Arial" panose="020B0604020202020204" pitchFamily="34" charset="0"/>
                <a:cs typeface="Arial" panose="020B0604020202020204" pitchFamily="34" charset="0"/>
              </a:rPr>
              <a:t>from </a:t>
            </a:r>
            <a:r>
              <a:rPr lang="en-AU" sz="900" dirty="0">
                <a:latin typeface="Arial" panose="020B0604020202020204" pitchFamily="34" charset="0"/>
                <a:cs typeface="Arial" panose="020B0604020202020204" pitchFamily="34" charset="0"/>
              </a:rPr>
              <a:t>TAC</a:t>
            </a:r>
          </a:p>
          <a:p>
            <a:pPr marL="650614" lvl="1" indent="-177441">
              <a:buFont typeface="Arial" panose="020B0604020202020204" pitchFamily="34" charset="0"/>
              <a:buChar char="•"/>
              <a:defRPr/>
            </a:pPr>
            <a:r>
              <a:rPr lang="en-AU" sz="900" dirty="0">
                <a:latin typeface="Arial" panose="020B0604020202020204" pitchFamily="34" charset="0"/>
                <a:cs typeface="Arial" panose="020B0604020202020204" pitchFamily="34" charset="0"/>
              </a:rPr>
              <a:t>You can take notes and you can confirm these are correct</a:t>
            </a:r>
          </a:p>
          <a:p>
            <a:pPr marL="650614" lvl="1" indent="-177441">
              <a:buFont typeface="Arial" panose="020B0604020202020204" pitchFamily="34" charset="0"/>
              <a:buChar char="•"/>
              <a:defRPr/>
            </a:pPr>
            <a:r>
              <a:rPr lang="en-GB" sz="900" dirty="0">
                <a:latin typeface="Arial" panose="020B0604020202020204" pitchFamily="34" charset="0"/>
                <a:cs typeface="Arial" panose="020B0604020202020204" pitchFamily="34" charset="0"/>
              </a:rPr>
              <a:t>You will be asked to acknowledge that you have been provided with this feedback by signing the </a:t>
            </a:r>
            <a:r>
              <a:rPr lang="en-GB" sz="900" dirty="0" smtClean="0">
                <a:latin typeface="Arial" panose="020B0604020202020204" pitchFamily="34" charset="0"/>
                <a:cs typeface="Arial" panose="020B0604020202020204" pitchFamily="34" charset="0"/>
              </a:rPr>
              <a:t>Auditor's </a:t>
            </a:r>
            <a:r>
              <a:rPr lang="en-GB" sz="900" dirty="0">
                <a:latin typeface="Arial" panose="020B0604020202020204" pitchFamily="34" charset="0"/>
                <a:cs typeface="Arial" panose="020B0604020202020204" pitchFamily="34" charset="0"/>
              </a:rPr>
              <a:t>documentation, either electronically or in hard copy.</a:t>
            </a: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a:buFontTx/>
              <a:buChar char="•"/>
            </a:pPr>
            <a:endParaRPr lang="en-AU" altLang="en-US"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a:p>
            <a:pPr marL="650614" lvl="1" indent="-177441">
              <a:buFont typeface="Arial" panose="020B0604020202020204" pitchFamily="34" charset="0"/>
              <a:buChar char="•"/>
              <a:defRPr/>
            </a:pPr>
            <a:endParaRPr lang="en-AU" sz="900" dirty="0">
              <a:latin typeface="Arial" panose="020B0604020202020204" pitchFamily="34" charset="0"/>
              <a:cs typeface="Arial" panose="020B0604020202020204" pitchFamily="34" charset="0"/>
            </a:endParaRPr>
          </a:p>
        </p:txBody>
      </p:sp>
      <p:sp>
        <p:nvSpPr>
          <p:cNvPr id="1843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ea typeface="ＭＳ Ｐゴシック" panose="020B0600070205080204" pitchFamily="34" charset="-128"/>
              </a:defRPr>
            </a:lvl1pPr>
            <a:lvl2pPr marL="768908" indent="-295734">
              <a:defRPr>
                <a:solidFill>
                  <a:schemeClr val="tx1"/>
                </a:solidFill>
                <a:latin typeface="Arial" panose="020B0604020202020204" pitchFamily="34" charset="0"/>
                <a:ea typeface="ＭＳ Ｐゴシック" panose="020B0600070205080204" pitchFamily="34" charset="-128"/>
              </a:defRPr>
            </a:lvl2pPr>
            <a:lvl3pPr marL="1182936" indent="-236587">
              <a:defRPr>
                <a:solidFill>
                  <a:schemeClr val="tx1"/>
                </a:solidFill>
                <a:latin typeface="Arial" panose="020B0604020202020204" pitchFamily="34" charset="0"/>
                <a:ea typeface="ＭＳ Ｐゴシック" panose="020B0600070205080204" pitchFamily="34" charset="-128"/>
              </a:defRPr>
            </a:lvl3pPr>
            <a:lvl4pPr marL="1656110" indent="-236587">
              <a:defRPr>
                <a:solidFill>
                  <a:schemeClr val="tx1"/>
                </a:solidFill>
                <a:latin typeface="Arial" panose="020B0604020202020204" pitchFamily="34" charset="0"/>
                <a:ea typeface="ＭＳ Ｐゴシック" panose="020B0600070205080204" pitchFamily="34" charset="-128"/>
              </a:defRPr>
            </a:lvl4pPr>
            <a:lvl5pPr marL="2129284" indent="-236587">
              <a:defRPr>
                <a:solidFill>
                  <a:schemeClr val="tx1"/>
                </a:solidFill>
                <a:latin typeface="Arial" panose="020B0604020202020204" pitchFamily="34" charset="0"/>
                <a:ea typeface="ＭＳ Ｐゴシック" panose="020B0600070205080204" pitchFamily="34" charset="-128"/>
              </a:defRPr>
            </a:lvl5pPr>
            <a:lvl6pPr marL="2602459"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75633"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548808"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021982" indent="-236587" defTabSz="47317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446832F-AB69-4280-B322-E708A84917D5}" type="slidenum">
              <a:rPr lang="en-US" altLang="en-US" smtClean="0"/>
              <a:pPr/>
              <a:t>9</a:t>
            </a:fld>
            <a:endParaRPr lang="en-US" altLang="en-US"/>
          </a:p>
        </p:txBody>
      </p:sp>
      <p:sp>
        <p:nvSpPr>
          <p:cNvPr id="2" name="Date Placeholder 1"/>
          <p:cNvSpPr>
            <a:spLocks noGrp="1"/>
          </p:cNvSpPr>
          <p:nvPr>
            <p:ph type="dt" idx="10"/>
          </p:nvPr>
        </p:nvSpPr>
        <p:spPr/>
        <p:txBody>
          <a:bodyPr/>
          <a:lstStyle/>
          <a:p>
            <a:pPr>
              <a:defRPr/>
            </a:pPr>
            <a:r>
              <a:rPr lang="en-US" altLang="en-US"/>
              <a:t>25/09/2020</a:t>
            </a:r>
          </a:p>
        </p:txBody>
      </p:sp>
      <p:sp>
        <p:nvSpPr>
          <p:cNvPr id="4" name="Header Placeholder 3"/>
          <p:cNvSpPr>
            <a:spLocks noGrp="1"/>
          </p:cNvSpPr>
          <p:nvPr>
            <p:ph type="hdr" sz="quarter" idx="11"/>
          </p:nvPr>
        </p:nvSpPr>
        <p:spPr/>
        <p:txBody>
          <a:bodyPr/>
          <a:lstStyle/>
          <a:p>
            <a:pPr>
              <a:defRPr/>
            </a:pPr>
            <a:r>
              <a:rPr lang="en-US" altLang="en-US"/>
              <a:t>The Audit Experience: Facts &amp; Fiction</a:t>
            </a:r>
          </a:p>
        </p:txBody>
      </p:sp>
    </p:spTree>
    <p:extLst>
      <p:ext uri="{BB962C8B-B14F-4D97-AF65-F5344CB8AC3E}">
        <p14:creationId xmlns:p14="http://schemas.microsoft.com/office/powerpoint/2010/main" val="27016733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Title Placeholder 1"/>
          <p:cNvSpPr>
            <a:spLocks noGrp="1"/>
          </p:cNvSpPr>
          <p:nvPr>
            <p:ph type="ctrTitle"/>
          </p:nvPr>
        </p:nvSpPr>
        <p:spPr>
          <a:xfrm>
            <a:off x="685800" y="2130425"/>
            <a:ext cx="7772400" cy="1470025"/>
          </a:xfrm>
        </p:spPr>
        <p:txBody>
          <a:bodyPr/>
          <a:lstStyle>
            <a:lvl1pPr algn="ctr">
              <a:defRPr smtClean="0">
                <a:latin typeface="Arial" panose="020B0604020202020204" pitchFamily="34" charset="0"/>
                <a:ea typeface="ＭＳ Ｐゴシック" panose="020B0600070205080204" pitchFamily="34" charset="-128"/>
              </a:defRPr>
            </a:lvl1pPr>
          </a:lstStyle>
          <a:p>
            <a:pPr lvl="0"/>
            <a:r>
              <a:rPr lang="en-US" altLang="en-US" noProof="0"/>
              <a:t>Click to edit Master title style</a:t>
            </a:r>
          </a:p>
        </p:txBody>
      </p:sp>
      <p:sp>
        <p:nvSpPr>
          <p:cNvPr id="53251" name="Text Placeholder 2"/>
          <p:cNvSpPr>
            <a:spLocks noGrp="1"/>
          </p:cNvSpPr>
          <p:nvPr>
            <p:ph type="subTitle" idx="1"/>
          </p:nvPr>
        </p:nvSpPr>
        <p:spPr>
          <a:xfrm>
            <a:off x="1371600" y="3886200"/>
            <a:ext cx="6400800" cy="1752600"/>
          </a:xfrm>
        </p:spPr>
        <p:txBody>
          <a:bodyPr/>
          <a:lstStyle>
            <a:lvl1pPr marL="0" indent="0" algn="ctr">
              <a:buFontTx/>
              <a:buNone/>
              <a:defRPr smtClean="0">
                <a:ea typeface="ＭＳ Ｐゴシック" panose="020B0600070205080204" pitchFamily="34" charset="-128"/>
              </a:defRPr>
            </a:lvl1pPr>
          </a:lstStyle>
          <a:p>
            <a:pPr lvl="0"/>
            <a:r>
              <a:rPr lang="en-US" altLang="en-US" noProof="0"/>
              <a:t>Click to edit Master subtitle style</a:t>
            </a:r>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8E3CC82D-EAF7-4028-B69E-BD2E19284FE5}" type="datetime1">
              <a:rPr lang="en-US" altLang="en-US"/>
              <a:pPr>
                <a:defRPr/>
              </a:pPr>
              <a:t>5/28/2021</a:t>
            </a:fld>
            <a:endParaRPr lang="en-US"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C064C38A-49AC-4C22-A7F1-F43DD742B573}" type="slidenum">
              <a:rPr lang="en-US" altLang="en-US"/>
              <a:pPr>
                <a:defRPr/>
              </a:pPr>
              <a:t>‹#›</a:t>
            </a:fld>
            <a:endParaRPr lang="en-US" altLang="en-US"/>
          </a:p>
        </p:txBody>
      </p:sp>
    </p:spTree>
    <p:extLst>
      <p:ext uri="{BB962C8B-B14F-4D97-AF65-F5344CB8AC3E}">
        <p14:creationId xmlns:p14="http://schemas.microsoft.com/office/powerpoint/2010/main" val="4010055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3"/>
          <p:cNvSpPr>
            <a:spLocks noGrp="1"/>
          </p:cNvSpPr>
          <p:nvPr>
            <p:ph type="dt" sz="half" idx="10"/>
          </p:nvPr>
        </p:nvSpPr>
        <p:spPr/>
        <p:txBody>
          <a:bodyPr/>
          <a:lstStyle>
            <a:lvl1pPr>
              <a:defRPr/>
            </a:lvl1pPr>
          </a:lstStyle>
          <a:p>
            <a:pPr>
              <a:defRPr/>
            </a:pPr>
            <a:fld id="{53CAE146-ADBE-4DB1-8C2B-F9E8F0FCA822}" type="datetime1">
              <a:rPr lang="en-US" altLang="en-US"/>
              <a:pPr>
                <a:defRPr/>
              </a:pPr>
              <a:t>5/28/2021</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8CCAE111-BC6A-491F-9B8F-DA07650E3C3A}" type="slidenum">
              <a:rPr lang="en-US" altLang="en-US"/>
              <a:pPr>
                <a:defRPr/>
              </a:pPr>
              <a:t>‹#›</a:t>
            </a:fld>
            <a:endParaRPr lang="en-US" altLang="en-US"/>
          </a:p>
        </p:txBody>
      </p:sp>
    </p:spTree>
    <p:extLst>
      <p:ext uri="{BB962C8B-B14F-4D97-AF65-F5344CB8AC3E}">
        <p14:creationId xmlns:p14="http://schemas.microsoft.com/office/powerpoint/2010/main" val="154681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lvl1pPr>
              <a:defRPr/>
            </a:lvl1pPr>
          </a:lstStyle>
          <a:p>
            <a:pPr>
              <a:defRPr/>
            </a:pPr>
            <a:fld id="{F07DBAE6-EDA0-4BAD-ADE6-6B3749AFA363}" type="datetime1">
              <a:rPr lang="en-US" altLang="en-US"/>
              <a:pPr>
                <a:defRPr/>
              </a:pPr>
              <a:t>5/28/2021</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6551842D-C4A3-45F7-B14C-65D842B448A7}" type="slidenum">
              <a:rPr lang="en-US" altLang="en-US"/>
              <a:pPr>
                <a:defRPr/>
              </a:pPr>
              <a:t>‹#›</a:t>
            </a:fld>
            <a:endParaRPr lang="en-US" altLang="en-US"/>
          </a:p>
        </p:txBody>
      </p:sp>
    </p:spTree>
    <p:extLst>
      <p:ext uri="{BB962C8B-B14F-4D97-AF65-F5344CB8AC3E}">
        <p14:creationId xmlns:p14="http://schemas.microsoft.com/office/powerpoint/2010/main" val="2377439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lvl1pPr>
              <a:defRPr/>
            </a:lvl1pPr>
          </a:lstStyle>
          <a:p>
            <a:pPr>
              <a:defRPr/>
            </a:pPr>
            <a:fld id="{37A238B1-DA9D-42D9-A658-B5F5ECC20A3A}" type="datetime1">
              <a:rPr lang="en-US" altLang="en-US"/>
              <a:pPr>
                <a:defRPr/>
              </a:pPr>
              <a:t>5/28/2021</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B648A184-0630-42AF-A363-526A0665A6A0}" type="slidenum">
              <a:rPr lang="en-US" altLang="en-US"/>
              <a:pPr>
                <a:defRPr/>
              </a:pPr>
              <a:t>‹#›</a:t>
            </a:fld>
            <a:endParaRPr lang="en-US" altLang="en-US"/>
          </a:p>
        </p:txBody>
      </p:sp>
    </p:spTree>
    <p:extLst>
      <p:ext uri="{BB962C8B-B14F-4D97-AF65-F5344CB8AC3E}">
        <p14:creationId xmlns:p14="http://schemas.microsoft.com/office/powerpoint/2010/main" val="85001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A3FF2F0-1D25-4AF0-97EA-9E2A8AFA72FA}" type="datetime1">
              <a:rPr lang="en-US" altLang="en-US"/>
              <a:pPr>
                <a:defRPr/>
              </a:pPr>
              <a:t>5/28/2021</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927D7ABC-FD5B-4990-B9D0-2A2F4EE2392B}" type="slidenum">
              <a:rPr lang="en-US" altLang="en-US"/>
              <a:pPr>
                <a:defRPr/>
              </a:pPr>
              <a:t>‹#›</a:t>
            </a:fld>
            <a:endParaRPr lang="en-US" altLang="en-US"/>
          </a:p>
        </p:txBody>
      </p:sp>
    </p:spTree>
    <p:extLst>
      <p:ext uri="{BB962C8B-B14F-4D97-AF65-F5344CB8AC3E}">
        <p14:creationId xmlns:p14="http://schemas.microsoft.com/office/powerpoint/2010/main" val="44730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lvl1pPr>
              <a:defRPr/>
            </a:lvl1pPr>
          </a:lstStyle>
          <a:p>
            <a:pPr>
              <a:defRPr/>
            </a:pPr>
            <a:fld id="{E7EA810F-75D3-4AB1-AF69-479032F635D5}" type="datetime1">
              <a:rPr lang="en-US" altLang="en-US"/>
              <a:pPr>
                <a:defRPr/>
              </a:pPr>
              <a:t>5/28/2021</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FB1E63E8-4663-41B8-852F-FC5395181778}" type="slidenum">
              <a:rPr lang="en-US" altLang="en-US"/>
              <a:pPr>
                <a:defRPr/>
              </a:pPr>
              <a:t>‹#›</a:t>
            </a:fld>
            <a:endParaRPr lang="en-US" altLang="en-US"/>
          </a:p>
        </p:txBody>
      </p:sp>
    </p:spTree>
    <p:extLst>
      <p:ext uri="{BB962C8B-B14F-4D97-AF65-F5344CB8AC3E}">
        <p14:creationId xmlns:p14="http://schemas.microsoft.com/office/powerpoint/2010/main" val="388851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lvl1pPr>
              <a:defRPr/>
            </a:lvl1pPr>
          </a:lstStyle>
          <a:p>
            <a:pPr>
              <a:defRPr/>
            </a:pPr>
            <a:fld id="{3B99243B-1EC0-49EB-A9BD-F8061155607E}" type="datetime1">
              <a:rPr lang="en-US" altLang="en-US"/>
              <a:pPr>
                <a:defRPr/>
              </a:pPr>
              <a:t>5/28/2021</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00E311BF-7F20-40C3-8EAE-790C70AFFB32}" type="slidenum">
              <a:rPr lang="en-US" altLang="en-US"/>
              <a:pPr>
                <a:defRPr/>
              </a:pPr>
              <a:t>‹#›</a:t>
            </a:fld>
            <a:endParaRPr lang="en-US" altLang="en-US"/>
          </a:p>
        </p:txBody>
      </p:sp>
    </p:spTree>
    <p:extLst>
      <p:ext uri="{BB962C8B-B14F-4D97-AF65-F5344CB8AC3E}">
        <p14:creationId xmlns:p14="http://schemas.microsoft.com/office/powerpoint/2010/main" val="2741581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3"/>
          <p:cNvSpPr>
            <a:spLocks noGrp="1"/>
          </p:cNvSpPr>
          <p:nvPr>
            <p:ph type="dt" sz="half" idx="10"/>
          </p:nvPr>
        </p:nvSpPr>
        <p:spPr/>
        <p:txBody>
          <a:bodyPr/>
          <a:lstStyle>
            <a:lvl1pPr>
              <a:defRPr/>
            </a:lvl1pPr>
          </a:lstStyle>
          <a:p>
            <a:pPr>
              <a:defRPr/>
            </a:pPr>
            <a:fld id="{3FD952E8-5A0C-436D-9E00-043E1743010B}" type="datetime1">
              <a:rPr lang="en-US" altLang="en-US"/>
              <a:pPr>
                <a:defRPr/>
              </a:pPr>
              <a:t>5/28/2021</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2BE25CF2-9934-4B36-BAC8-4E523D5558E7}" type="slidenum">
              <a:rPr lang="en-US" altLang="en-US"/>
              <a:pPr>
                <a:defRPr/>
              </a:pPr>
              <a:t>‹#›</a:t>
            </a:fld>
            <a:endParaRPr lang="en-US" altLang="en-US"/>
          </a:p>
        </p:txBody>
      </p:sp>
    </p:spTree>
    <p:extLst>
      <p:ext uri="{BB962C8B-B14F-4D97-AF65-F5344CB8AC3E}">
        <p14:creationId xmlns:p14="http://schemas.microsoft.com/office/powerpoint/2010/main" val="3196605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3"/>
          <p:cNvSpPr>
            <a:spLocks noGrp="1"/>
          </p:cNvSpPr>
          <p:nvPr>
            <p:ph type="dt" sz="half" idx="10"/>
          </p:nvPr>
        </p:nvSpPr>
        <p:spPr/>
        <p:txBody>
          <a:bodyPr/>
          <a:lstStyle>
            <a:lvl1pPr>
              <a:defRPr/>
            </a:lvl1pPr>
          </a:lstStyle>
          <a:p>
            <a:pPr>
              <a:defRPr/>
            </a:pPr>
            <a:fld id="{BB35DE0A-F9C9-4ED4-9488-E3D35BE468C4}" type="datetime1">
              <a:rPr lang="en-US" altLang="en-US"/>
              <a:pPr>
                <a:defRPr/>
              </a:pPr>
              <a:t>5/28/2021</a:t>
            </a:fld>
            <a:endParaRPr lang="en-US" altLang="en-US"/>
          </a:p>
        </p:txBody>
      </p:sp>
      <p:sp>
        <p:nvSpPr>
          <p:cNvPr id="8"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144CE5DE-CDEC-41BA-A764-778CD34ED0A5}" type="slidenum">
              <a:rPr lang="en-US" altLang="en-US"/>
              <a:pPr>
                <a:defRPr/>
              </a:pPr>
              <a:t>‹#›</a:t>
            </a:fld>
            <a:endParaRPr lang="en-US" altLang="en-US"/>
          </a:p>
        </p:txBody>
      </p:sp>
    </p:spTree>
    <p:extLst>
      <p:ext uri="{BB962C8B-B14F-4D97-AF65-F5344CB8AC3E}">
        <p14:creationId xmlns:p14="http://schemas.microsoft.com/office/powerpoint/2010/main" val="3073078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723B93F-5175-48A4-9B9E-EFA3981BBA63}" type="datetime1">
              <a:rPr lang="en-US" altLang="en-US"/>
              <a:pPr>
                <a:defRPr/>
              </a:pPr>
              <a:t>5/28/2021</a:t>
            </a:fld>
            <a:endParaRPr lang="en-US" altLang="en-US"/>
          </a:p>
        </p:txBody>
      </p:sp>
      <p:sp>
        <p:nvSpPr>
          <p:cNvPr id="4"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5B9B5E14-B77C-497B-8C34-918D684BAFC4}" type="slidenum">
              <a:rPr lang="en-US" altLang="en-US"/>
              <a:pPr>
                <a:defRPr/>
              </a:pPr>
              <a:t>‹#›</a:t>
            </a:fld>
            <a:endParaRPr lang="en-US" altLang="en-US"/>
          </a:p>
        </p:txBody>
      </p:sp>
    </p:spTree>
    <p:extLst>
      <p:ext uri="{BB962C8B-B14F-4D97-AF65-F5344CB8AC3E}">
        <p14:creationId xmlns:p14="http://schemas.microsoft.com/office/powerpoint/2010/main" val="295939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0C75871-7071-488C-BC02-78C1D2E8D62E}" type="datetime1">
              <a:rPr lang="en-US" altLang="en-US"/>
              <a:pPr>
                <a:defRPr/>
              </a:pPr>
              <a:t>5/28/2021</a:t>
            </a:fld>
            <a:endParaRPr lang="en-US" altLang="en-US"/>
          </a:p>
        </p:txBody>
      </p:sp>
      <p:sp>
        <p:nvSpPr>
          <p:cNvPr id="3"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4" name="Slide Number Placeholder 5"/>
          <p:cNvSpPr>
            <a:spLocks noGrp="1"/>
          </p:cNvSpPr>
          <p:nvPr>
            <p:ph type="sldNum" sz="quarter" idx="12"/>
          </p:nvPr>
        </p:nvSpPr>
        <p:spPr/>
        <p:txBody>
          <a:bodyPr/>
          <a:lstStyle>
            <a:lvl1pPr>
              <a:defRPr/>
            </a:lvl1pPr>
          </a:lstStyle>
          <a:p>
            <a:pPr>
              <a:defRPr/>
            </a:pPr>
            <a:fld id="{FEF29AB9-6B7A-4D56-A539-30DF0608BB9C}" type="slidenum">
              <a:rPr lang="en-US" altLang="en-US"/>
              <a:pPr>
                <a:defRPr/>
              </a:pPr>
              <a:t>‹#›</a:t>
            </a:fld>
            <a:endParaRPr lang="en-US" altLang="en-US"/>
          </a:p>
        </p:txBody>
      </p:sp>
    </p:spTree>
    <p:extLst>
      <p:ext uri="{BB962C8B-B14F-4D97-AF65-F5344CB8AC3E}">
        <p14:creationId xmlns:p14="http://schemas.microsoft.com/office/powerpoint/2010/main" val="385249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3"/>
          <p:cNvSpPr>
            <a:spLocks noGrp="1"/>
          </p:cNvSpPr>
          <p:nvPr>
            <p:ph type="dt" sz="half" idx="10"/>
          </p:nvPr>
        </p:nvSpPr>
        <p:spPr/>
        <p:txBody>
          <a:bodyPr/>
          <a:lstStyle>
            <a:lvl1pPr>
              <a:defRPr/>
            </a:lvl1pPr>
          </a:lstStyle>
          <a:p>
            <a:pPr>
              <a:defRPr/>
            </a:pPr>
            <a:fld id="{2928490C-3438-4A90-B0CE-987B36948284}" type="datetime1">
              <a:rPr lang="en-US" altLang="en-US"/>
              <a:pPr>
                <a:defRPr/>
              </a:pPr>
              <a:t>5/28/2021</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AU" altLang="en-US"/>
              <a:t>www.tac.wa.gov.au</a:t>
            </a: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E8B4030D-CD1B-4179-B4FF-1FFC5BB2FF1B}" type="slidenum">
              <a:rPr lang="en-US" altLang="en-US"/>
              <a:pPr>
                <a:defRPr/>
              </a:pPr>
              <a:t>‹#›</a:t>
            </a:fld>
            <a:endParaRPr lang="en-US" altLang="en-US"/>
          </a:p>
        </p:txBody>
      </p:sp>
    </p:spTree>
    <p:extLst>
      <p:ext uri="{BB962C8B-B14F-4D97-AF65-F5344CB8AC3E}">
        <p14:creationId xmlns:p14="http://schemas.microsoft.com/office/powerpoint/2010/main" val="271467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0" y="579438"/>
            <a:ext cx="4572000" cy="182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altLang="en-US"/>
              <a:t>Heading here</a:t>
            </a:r>
            <a:endParaRPr lang="en-US" altLang="en-US"/>
          </a:p>
        </p:txBody>
      </p:sp>
      <p:sp>
        <p:nvSpPr>
          <p:cNvPr id="1027" name="Text Placeholder 2"/>
          <p:cNvSpPr>
            <a:spLocks noGrp="1"/>
          </p:cNvSpPr>
          <p:nvPr>
            <p:ph type="body" idx="1"/>
          </p:nvPr>
        </p:nvSpPr>
        <p:spPr bwMode="auto">
          <a:xfrm>
            <a:off x="457200" y="1905000"/>
            <a:ext cx="8229600"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a:t>Click to edit Master text styles</a:t>
            </a:r>
          </a:p>
          <a:p>
            <a:pPr lvl="1"/>
            <a:r>
              <a:rPr lang="en-AU" altLang="en-US"/>
              <a:t>Second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pPr>
              <a:defRPr/>
            </a:pPr>
            <a:fld id="{CAF1D3B6-48E1-49F2-AF16-D8C996525B18}" type="datetime1">
              <a:rPr lang="en-US" altLang="en-US"/>
              <a:pPr>
                <a:defRPr/>
              </a:pPr>
              <a:t>5/28/2021</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330F4C"/>
                </a:solidFill>
                <a:latin typeface="Calibri" panose="020F0502020204030204" pitchFamily="34" charset="0"/>
              </a:defRPr>
            </a:lvl1pPr>
          </a:lstStyle>
          <a:p>
            <a:pPr>
              <a:defRPr/>
            </a:pPr>
            <a:r>
              <a:rPr lang="en-AU" altLang="en-US"/>
              <a:t>www.tac.wa.gov.au</a:t>
            </a:r>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F991F0E0-157F-4C2A-93CD-4C670DEFF5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16"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xStyles>
    <p:titleStyle>
      <a:lvl1pPr algn="r" defTabSz="457200" rtl="0" eaLnBrk="0" fontAlgn="base" hangingPunct="0">
        <a:spcBef>
          <a:spcPct val="0"/>
        </a:spcBef>
        <a:spcAft>
          <a:spcPct val="0"/>
        </a:spcAft>
        <a:defRPr sz="3000" kern="1200">
          <a:solidFill>
            <a:srgbClr val="330F4C"/>
          </a:solidFill>
          <a:latin typeface="Arial"/>
          <a:ea typeface="ＭＳ Ｐゴシック" pitchFamily="45" charset="-128"/>
          <a:cs typeface="Arial"/>
        </a:defRPr>
      </a:lvl1pPr>
      <a:lvl2pPr algn="r" defTabSz="457200" rtl="0" eaLnBrk="0" fontAlgn="base" hangingPunct="0">
        <a:spcBef>
          <a:spcPct val="0"/>
        </a:spcBef>
        <a:spcAft>
          <a:spcPct val="0"/>
        </a:spcAft>
        <a:defRPr sz="3000">
          <a:solidFill>
            <a:srgbClr val="330F4C"/>
          </a:solidFill>
          <a:latin typeface="Arial" pitchFamily="45" charset="0"/>
          <a:ea typeface="ＭＳ Ｐゴシック" pitchFamily="45" charset="-128"/>
          <a:cs typeface="Arial" panose="020B0604020202020204" pitchFamily="34" charset="0"/>
        </a:defRPr>
      </a:lvl2pPr>
      <a:lvl3pPr algn="r" defTabSz="457200" rtl="0" eaLnBrk="0" fontAlgn="base" hangingPunct="0">
        <a:spcBef>
          <a:spcPct val="0"/>
        </a:spcBef>
        <a:spcAft>
          <a:spcPct val="0"/>
        </a:spcAft>
        <a:defRPr sz="3000">
          <a:solidFill>
            <a:srgbClr val="330F4C"/>
          </a:solidFill>
          <a:latin typeface="Arial" pitchFamily="45" charset="0"/>
          <a:ea typeface="ＭＳ Ｐゴシック" pitchFamily="45" charset="-128"/>
          <a:cs typeface="Arial" panose="020B0604020202020204" pitchFamily="34" charset="0"/>
        </a:defRPr>
      </a:lvl3pPr>
      <a:lvl4pPr algn="r" defTabSz="457200" rtl="0" eaLnBrk="0" fontAlgn="base" hangingPunct="0">
        <a:spcBef>
          <a:spcPct val="0"/>
        </a:spcBef>
        <a:spcAft>
          <a:spcPct val="0"/>
        </a:spcAft>
        <a:defRPr sz="3000">
          <a:solidFill>
            <a:srgbClr val="330F4C"/>
          </a:solidFill>
          <a:latin typeface="Arial" pitchFamily="45" charset="0"/>
          <a:ea typeface="ＭＳ Ｐゴシック" pitchFamily="45" charset="-128"/>
          <a:cs typeface="Arial" panose="020B0604020202020204" pitchFamily="34" charset="0"/>
        </a:defRPr>
      </a:lvl4pPr>
      <a:lvl5pPr algn="r" defTabSz="457200" rtl="0" eaLnBrk="0" fontAlgn="base" hangingPunct="0">
        <a:spcBef>
          <a:spcPct val="0"/>
        </a:spcBef>
        <a:spcAft>
          <a:spcPct val="0"/>
        </a:spcAft>
        <a:defRPr sz="3000">
          <a:solidFill>
            <a:srgbClr val="330F4C"/>
          </a:solidFill>
          <a:latin typeface="Arial" pitchFamily="45" charset="0"/>
          <a:ea typeface="ＭＳ Ｐゴシック" pitchFamily="45" charset="-128"/>
          <a:cs typeface="Arial" panose="020B0604020202020204" pitchFamily="34" charset="0"/>
        </a:defRPr>
      </a:lvl5pPr>
      <a:lvl6pPr marL="457200" algn="ctr" defTabSz="457200" rtl="0" fontAlgn="base">
        <a:spcBef>
          <a:spcPct val="0"/>
        </a:spcBef>
        <a:spcAft>
          <a:spcPct val="0"/>
        </a:spcAft>
        <a:defRPr sz="3000">
          <a:solidFill>
            <a:srgbClr val="330F4C"/>
          </a:solidFill>
          <a:latin typeface="Arial" pitchFamily="45" charset="0"/>
          <a:ea typeface="ＭＳ Ｐゴシック" pitchFamily="45" charset="-128"/>
        </a:defRPr>
      </a:lvl6pPr>
      <a:lvl7pPr marL="914400" algn="ctr" defTabSz="457200" rtl="0" fontAlgn="base">
        <a:spcBef>
          <a:spcPct val="0"/>
        </a:spcBef>
        <a:spcAft>
          <a:spcPct val="0"/>
        </a:spcAft>
        <a:defRPr sz="3000">
          <a:solidFill>
            <a:srgbClr val="330F4C"/>
          </a:solidFill>
          <a:latin typeface="Arial" pitchFamily="45" charset="0"/>
          <a:ea typeface="ＭＳ Ｐゴシック" pitchFamily="45" charset="-128"/>
        </a:defRPr>
      </a:lvl7pPr>
      <a:lvl8pPr marL="1371600" algn="ctr" defTabSz="457200" rtl="0" fontAlgn="base">
        <a:spcBef>
          <a:spcPct val="0"/>
        </a:spcBef>
        <a:spcAft>
          <a:spcPct val="0"/>
        </a:spcAft>
        <a:defRPr sz="3000">
          <a:solidFill>
            <a:srgbClr val="330F4C"/>
          </a:solidFill>
          <a:latin typeface="Arial" pitchFamily="45" charset="0"/>
          <a:ea typeface="ＭＳ Ｐゴシック" pitchFamily="45" charset="-128"/>
        </a:defRPr>
      </a:lvl8pPr>
      <a:lvl9pPr marL="1828800" algn="ctr" defTabSz="457200" rtl="0" fontAlgn="base">
        <a:spcBef>
          <a:spcPct val="0"/>
        </a:spcBef>
        <a:spcAft>
          <a:spcPct val="0"/>
        </a:spcAft>
        <a:defRPr sz="3000">
          <a:solidFill>
            <a:srgbClr val="330F4C"/>
          </a:solidFill>
          <a:latin typeface="Arial" pitchFamily="45" charset="0"/>
          <a:ea typeface="ＭＳ Ｐゴシック" pitchFamily="45" charset="-128"/>
        </a:defRPr>
      </a:lvl9pPr>
    </p:titleStyle>
    <p:bodyStyle>
      <a:lvl1pPr marL="342900" indent="-342900" algn="l" defTabSz="457200" rtl="0" eaLnBrk="0" fontAlgn="base" hangingPunct="0">
        <a:spcBef>
          <a:spcPct val="20000"/>
        </a:spcBef>
        <a:spcAft>
          <a:spcPct val="0"/>
        </a:spcAft>
        <a:buChar char="•"/>
        <a:defRPr sz="3200" kern="1200">
          <a:solidFill>
            <a:schemeClr val="tx1"/>
          </a:solidFill>
          <a:latin typeface="+mn-lt"/>
          <a:ea typeface="ＭＳ Ｐゴシック" pitchFamily="45" charset="-128"/>
          <a:cs typeface="ＭＳ Ｐゴシック" pitchFamily="45"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45"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45"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45"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4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12.png"/><Relationship Id="rId5" Type="http://schemas.openxmlformats.org/officeDocument/2006/relationships/hyperlink" Target="http://www.tac.wa.gov.au/" TargetMode="External"/><Relationship Id="rId4" Type="http://schemas.openxmlformats.org/officeDocument/2006/relationships/hyperlink" Target="mailto:tac@dtwd.wa.gov.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955675" y="3429000"/>
            <a:ext cx="7772400" cy="1470025"/>
          </a:xfrm>
        </p:spPr>
        <p:txBody>
          <a:bodyPr/>
          <a:lstStyle/>
          <a:p>
            <a:r>
              <a:rPr lang="en-AU" altLang="en-US" sz="4400" b="1" dirty="0">
                <a:cs typeface="Arial" panose="020B0604020202020204" pitchFamily="34" charset="0"/>
              </a:rPr>
              <a:t>Preparing for Audit</a:t>
            </a:r>
            <a:r>
              <a:rPr lang="en-AU" altLang="en-US" sz="3600" dirty="0">
                <a:cs typeface="Arial" panose="020B0604020202020204" pitchFamily="34" charset="0"/>
              </a:rPr>
              <a:t/>
            </a:r>
            <a:br>
              <a:rPr lang="en-AU" altLang="en-US" sz="3600" dirty="0">
                <a:cs typeface="Arial" panose="020B0604020202020204" pitchFamily="34" charset="0"/>
              </a:rPr>
            </a:br>
            <a:r>
              <a:rPr lang="en-AU" altLang="en-US" sz="3200" dirty="0">
                <a:cs typeface="Arial" panose="020B0604020202020204" pitchFamily="34" charset="0"/>
              </a:rPr>
              <a:t/>
            </a:r>
            <a:br>
              <a:rPr lang="en-AU" altLang="en-US" sz="3200" dirty="0">
                <a:cs typeface="Arial" panose="020B0604020202020204" pitchFamily="34" charset="0"/>
              </a:rPr>
            </a:br>
            <a:r>
              <a:rPr lang="en-AU" altLang="en-US" sz="3200" dirty="0">
                <a:cs typeface="Arial" panose="020B0604020202020204" pitchFamily="34" charset="0"/>
              </a:rPr>
              <a:t/>
            </a:r>
            <a:br>
              <a:rPr lang="en-AU" altLang="en-US" sz="3200" dirty="0">
                <a:cs typeface="Arial" panose="020B0604020202020204" pitchFamily="34" charset="0"/>
              </a:rPr>
            </a:br>
            <a:r>
              <a:rPr lang="en-AU" altLang="en-US" sz="3200" dirty="0">
                <a:cs typeface="Arial" panose="020B0604020202020204" pitchFamily="34" charset="0"/>
              </a:rPr>
              <a:t>Michaela Tarpley</a:t>
            </a:r>
            <a:r>
              <a:rPr lang="en-AU" altLang="en-US" dirty="0">
                <a:cs typeface="Arial" panose="020B0604020202020204" pitchFamily="34" charset="0"/>
              </a:rPr>
              <a:t/>
            </a:r>
            <a:br>
              <a:rPr lang="en-AU" altLang="en-US" dirty="0">
                <a:cs typeface="Arial" panose="020B0604020202020204" pitchFamily="34" charset="0"/>
              </a:rPr>
            </a:br>
            <a:endParaRPr lang="en-AU" altLang="en-US" dirty="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What happens after a TAC audit</a:t>
            </a:r>
          </a:p>
        </p:txBody>
      </p:sp>
      <p:sp>
        <p:nvSpPr>
          <p:cNvPr id="21508" name="Content Placeholder 2"/>
          <p:cNvSpPr>
            <a:spLocks noGrp="1"/>
          </p:cNvSpPr>
          <p:nvPr>
            <p:ph idx="1"/>
          </p:nvPr>
        </p:nvSpPr>
        <p:spPr>
          <a:xfrm>
            <a:off x="457200" y="1905000"/>
            <a:ext cx="5943600" cy="4221163"/>
          </a:xfrm>
        </p:spPr>
        <p:txBody>
          <a:bodyPr/>
          <a:lstStyle/>
          <a:p>
            <a:r>
              <a:rPr lang="en-AU" altLang="en-US" sz="3600" dirty="0">
                <a:ea typeface="ＭＳ Ｐゴシック" panose="020B0600070205080204" pitchFamily="34" charset="-128"/>
              </a:rPr>
              <a:t>The Audit Report</a:t>
            </a:r>
          </a:p>
          <a:p>
            <a:r>
              <a:rPr lang="en-AU" altLang="en-US" sz="3600" dirty="0">
                <a:ea typeface="ＭＳ Ｐゴシック" panose="020B0600070205080204" pitchFamily="34" charset="-128"/>
              </a:rPr>
              <a:t>Reporting timelines</a:t>
            </a:r>
          </a:p>
          <a:p>
            <a:r>
              <a:rPr lang="en-AU" altLang="en-US" sz="3600" dirty="0">
                <a:ea typeface="ＭＳ Ｐゴシック" panose="020B0600070205080204" pitchFamily="34" charset="-128"/>
              </a:rPr>
              <a:t>Findings</a:t>
            </a:r>
          </a:p>
          <a:p>
            <a:pPr lvl="1"/>
            <a:r>
              <a:rPr lang="en-AU" altLang="en-US" sz="3200" dirty="0">
                <a:ea typeface="ＭＳ Ｐゴシック" panose="020B0600070205080204" pitchFamily="34" charset="-128"/>
              </a:rPr>
              <a:t>Opportunity for Improvement (</a:t>
            </a:r>
            <a:r>
              <a:rPr lang="en-AU" altLang="en-US" sz="3200" dirty="0" err="1">
                <a:ea typeface="ＭＳ Ｐゴシック" panose="020B0600070205080204" pitchFamily="34" charset="-128"/>
              </a:rPr>
              <a:t>OFI</a:t>
            </a:r>
            <a:r>
              <a:rPr lang="en-AU" altLang="en-US" sz="3200" dirty="0">
                <a:ea typeface="ＭＳ Ｐゴシック" panose="020B0600070205080204" pitchFamily="34" charset="-128"/>
              </a:rPr>
              <a:t>)</a:t>
            </a:r>
          </a:p>
          <a:p>
            <a:pPr lvl="1"/>
            <a:r>
              <a:rPr lang="en-AU" altLang="en-US" sz="3200" dirty="0">
                <a:ea typeface="ＭＳ Ｐゴシック" panose="020B0600070205080204" pitchFamily="34" charset="-128"/>
              </a:rPr>
              <a:t>Strengths</a:t>
            </a:r>
          </a:p>
          <a:p>
            <a:pPr lvl="1"/>
            <a:r>
              <a:rPr lang="en-AU" altLang="en-US" sz="3200" dirty="0">
                <a:ea typeface="ＭＳ Ｐゴシック" panose="020B0600070205080204" pitchFamily="34" charset="-128"/>
              </a:rPr>
              <a:t>Overall Level of Compliance</a:t>
            </a:r>
          </a:p>
          <a:p>
            <a:endParaRPr lang="en-AU" altLang="en-US" dirty="0">
              <a:ea typeface="ＭＳ Ｐゴシック" panose="020B0600070205080204" pitchFamily="34" charset="-128"/>
            </a:endParaRPr>
          </a:p>
        </p:txBody>
      </p:sp>
    </p:spTree>
    <p:extLst>
      <p:ext uri="{BB962C8B-B14F-4D97-AF65-F5344CB8AC3E}">
        <p14:creationId xmlns:p14="http://schemas.microsoft.com/office/powerpoint/2010/main" val="3915388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40463" y="1762125"/>
            <a:ext cx="2674937"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Title 1"/>
          <p:cNvSpPr>
            <a:spLocks noGrp="1"/>
          </p:cNvSpPr>
          <p:nvPr>
            <p:ph type="title"/>
          </p:nvPr>
        </p:nvSpPr>
        <p:spPr/>
        <p:txBody>
          <a:bodyPr/>
          <a:lstStyle/>
          <a:p>
            <a:r>
              <a:rPr lang="en-AU" altLang="en-US" dirty="0">
                <a:latin typeface="Arial" panose="020B0604020202020204" pitchFamily="34" charset="0"/>
                <a:ea typeface="ＭＳ Ｐゴシック" panose="020B0600070205080204" pitchFamily="34" charset="-128"/>
                <a:cs typeface="Arial" panose="020B0604020202020204" pitchFamily="34" charset="0"/>
              </a:rPr>
              <a:t>What Happens Next?</a:t>
            </a:r>
          </a:p>
        </p:txBody>
      </p:sp>
      <p:sp>
        <p:nvSpPr>
          <p:cNvPr id="31747" name="Content Placeholder 2"/>
          <p:cNvSpPr>
            <a:spLocks noGrp="1"/>
          </p:cNvSpPr>
          <p:nvPr>
            <p:ph idx="1"/>
          </p:nvPr>
        </p:nvSpPr>
        <p:spPr/>
        <p:txBody>
          <a:bodyPr/>
          <a:lstStyle/>
          <a:p>
            <a:r>
              <a:rPr lang="en-AU" altLang="en-US" dirty="0">
                <a:ea typeface="ＭＳ Ｐゴシック" panose="020B0600070205080204" pitchFamily="34" charset="-128"/>
              </a:rPr>
              <a:t>Providing additional evidence</a:t>
            </a:r>
          </a:p>
          <a:p>
            <a:r>
              <a:rPr lang="en-AU" altLang="en-US" dirty="0" smtClean="0">
                <a:ea typeface="ＭＳ Ｐゴシック" panose="020B0600070205080204" pitchFamily="34" charset="-128"/>
              </a:rPr>
              <a:t>Remaining </a:t>
            </a:r>
            <a:r>
              <a:rPr lang="en-AU" altLang="en-US" dirty="0">
                <a:ea typeface="ＭＳ Ｐゴシック" panose="020B0600070205080204" pitchFamily="34" charset="-128"/>
              </a:rPr>
              <a:t>non-compliance</a:t>
            </a:r>
          </a:p>
          <a:p>
            <a:pPr lvl="1"/>
            <a:r>
              <a:rPr lang="en-AU" altLang="en-US" dirty="0">
                <a:ea typeface="ＭＳ Ｐゴシック" panose="020B0600070205080204" pitchFamily="34" charset="-128"/>
              </a:rPr>
              <a:t>Sanctions</a:t>
            </a:r>
          </a:p>
          <a:p>
            <a:pPr lvl="1"/>
            <a:r>
              <a:rPr lang="en-AU" altLang="en-US" dirty="0">
                <a:ea typeface="ＭＳ Ｐゴシック" panose="020B0600070205080204" pitchFamily="34" charset="-128"/>
              </a:rPr>
              <a:t>Monitoring audits</a:t>
            </a:r>
          </a:p>
          <a:p>
            <a:r>
              <a:rPr lang="en-GB" altLang="en-US" dirty="0">
                <a:ea typeface="ＭＳ Ｐゴシック" panose="020B0600070205080204" pitchFamily="34" charset="-128"/>
              </a:rPr>
              <a:t>Disputing audit findings, appeals</a:t>
            </a:r>
          </a:p>
          <a:p>
            <a:pPr marL="0" indent="0">
              <a:buNone/>
            </a:pPr>
            <a:r>
              <a:rPr lang="en-GB" altLang="en-US" dirty="0">
                <a:ea typeface="ＭＳ Ｐゴシック" panose="020B0600070205080204" pitchFamily="34" charset="-128"/>
              </a:rPr>
              <a:t>and </a:t>
            </a:r>
            <a:r>
              <a:rPr lang="en-GB" altLang="en-US" dirty="0" smtClean="0">
                <a:ea typeface="ＭＳ Ｐゴシック" panose="020B0600070205080204" pitchFamily="34" charset="-128"/>
              </a:rPr>
              <a:t>complaints</a:t>
            </a:r>
          </a:p>
          <a:p>
            <a:r>
              <a:rPr lang="en-AU" altLang="en-US" dirty="0" smtClean="0">
                <a:ea typeface="ＭＳ Ｐゴシック" panose="020B0600070205080204" pitchFamily="34" charset="-128"/>
              </a:rPr>
              <a:t>Compliance</a:t>
            </a:r>
            <a:endParaRPr lang="en-AU" altLang="en-US" dirty="0">
              <a:ea typeface="ＭＳ Ｐゴシック" panose="020B0600070205080204" pitchFamily="34" charset="-128"/>
            </a:endParaRPr>
          </a:p>
          <a:p>
            <a:pPr marL="0" indent="0">
              <a:buNone/>
            </a:pPr>
            <a:endParaRPr lang="en-GB" altLang="en-US" dirty="0">
              <a:ea typeface="ＭＳ Ｐゴシック" panose="020B0600070205080204" pitchFamily="34" charset="-128"/>
            </a:endParaRPr>
          </a:p>
          <a:p>
            <a:endParaRPr lang="en-AU" altLang="en-US" sz="2800" dirty="0">
              <a:ea typeface="ＭＳ Ｐゴシック" panose="020B0600070205080204" pitchFamily="34" charset="-128"/>
            </a:endParaRPr>
          </a:p>
          <a:p>
            <a:endParaRPr lang="en-AU" altLang="en-US" dirty="0">
              <a:ea typeface="ＭＳ Ｐゴシック" panose="020B0600070205080204" pitchFamily="34" charset="-128"/>
            </a:endParaRPr>
          </a:p>
        </p:txBody>
      </p:sp>
      <p:sp>
        <p:nvSpPr>
          <p:cNvPr id="31749" name="TextBox 2"/>
          <p:cNvSpPr txBox="1">
            <a:spLocks noChangeArrowheads="1"/>
          </p:cNvSpPr>
          <p:nvPr/>
        </p:nvSpPr>
        <p:spPr bwMode="auto">
          <a:xfrm>
            <a:off x="6972300" y="2724150"/>
            <a:ext cx="137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AU" altLang="en-US" sz="1800" dirty="0">
                <a:solidFill>
                  <a:srgbClr val="330F4C"/>
                </a:solidFill>
                <a:latin typeface="Brush Script MT" panose="03060802040406070304" pitchFamily="66" charset="0"/>
              </a:rPr>
              <a:t>To do List:</a:t>
            </a:r>
          </a:p>
          <a:p>
            <a:pPr>
              <a:spcBef>
                <a:spcPct val="0"/>
              </a:spcBef>
              <a:buFontTx/>
              <a:buNone/>
            </a:pPr>
            <a:r>
              <a:rPr lang="en-AU" altLang="en-US" sz="1800" dirty="0">
                <a:solidFill>
                  <a:srgbClr val="330F4C"/>
                </a:solidFill>
                <a:latin typeface="Brush Script MT" panose="03060802040406070304" pitchFamily="66" charset="0"/>
              </a:rPr>
              <a:t>1.</a:t>
            </a:r>
          </a:p>
          <a:p>
            <a:pPr>
              <a:spcBef>
                <a:spcPct val="0"/>
              </a:spcBef>
              <a:buFontTx/>
              <a:buNone/>
            </a:pPr>
            <a:r>
              <a:rPr lang="en-AU" altLang="en-US" sz="1800" dirty="0">
                <a:solidFill>
                  <a:srgbClr val="330F4C"/>
                </a:solidFill>
                <a:latin typeface="Brush Script MT" panose="03060802040406070304" pitchFamily="66" charset="0"/>
              </a:rPr>
              <a:t>2.</a:t>
            </a:r>
          </a:p>
          <a:p>
            <a:pPr>
              <a:spcBef>
                <a:spcPct val="0"/>
              </a:spcBef>
              <a:buFontTx/>
              <a:buNone/>
            </a:pPr>
            <a:r>
              <a:rPr lang="en-AU" altLang="en-US" sz="1800" dirty="0">
                <a:solidFill>
                  <a:srgbClr val="330F4C"/>
                </a:solidFill>
                <a:latin typeface="Brush Script MT" panose="03060802040406070304" pitchFamily="66" charset="0"/>
              </a:rPr>
              <a:t>3.</a:t>
            </a:r>
          </a:p>
        </p:txBody>
      </p:sp>
    </p:spTree>
    <p:extLst>
      <p:ext uri="{BB962C8B-B14F-4D97-AF65-F5344CB8AC3E}">
        <p14:creationId xmlns:p14="http://schemas.microsoft.com/office/powerpoint/2010/main" val="4106215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52578" y="2515394"/>
            <a:ext cx="4572000" cy="1827212"/>
          </a:xfrm>
        </p:spPr>
        <p:txBody>
          <a:bodyPr/>
          <a:lstStyle/>
          <a:p>
            <a:pPr algn="ctr"/>
            <a:r>
              <a:rPr lang="en-AU" altLang="en-US" sz="4000" b="1" dirty="0">
                <a:latin typeface="+mn-lt"/>
                <a:ea typeface="ＭＳ Ｐゴシック" panose="020B0600070205080204" pitchFamily="34" charset="-128"/>
                <a:cs typeface="Arial" panose="020B0604020202020204" pitchFamily="34" charset="0"/>
              </a:rPr>
              <a:t>Questions</a:t>
            </a:r>
          </a:p>
        </p:txBody>
      </p:sp>
      <p:pic>
        <p:nvPicPr>
          <p:cNvPr id="72707"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9639" y="2060848"/>
            <a:ext cx="3938588" cy="392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948050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555776" y="579438"/>
            <a:ext cx="6408712" cy="1827212"/>
          </a:xfrm>
          <a:prstGeom prst="rect">
            <a:avLst/>
          </a:prstGeom>
        </p:spPr>
        <p:txBody>
          <a:bodyPr/>
          <a:lstStyle/>
          <a:p>
            <a:pPr eaLnBrk="1" hangingPunct="1"/>
            <a:r>
              <a:rPr lang="en-AU" sz="3600" b="1" dirty="0"/>
              <a:t>References and Resources</a:t>
            </a:r>
            <a:endParaRPr lang="en-US" sz="3600" b="1" dirty="0"/>
          </a:p>
        </p:txBody>
      </p:sp>
      <p:sp>
        <p:nvSpPr>
          <p:cNvPr id="14339" name="Rectangle 3"/>
          <p:cNvSpPr>
            <a:spLocks noGrp="1" noChangeArrowheads="1"/>
          </p:cNvSpPr>
          <p:nvPr>
            <p:ph idx="1"/>
          </p:nvPr>
        </p:nvSpPr>
        <p:spPr>
          <a:xfrm>
            <a:off x="457200" y="2060848"/>
            <a:ext cx="8229600" cy="4221163"/>
          </a:xfrm>
        </p:spPr>
        <p:txBody>
          <a:bodyPr/>
          <a:lstStyle/>
          <a:p>
            <a:pPr marL="530324" indent="-457200"/>
            <a:r>
              <a:rPr lang="en-AU" altLang="en-US" sz="2800" dirty="0" smtClean="0"/>
              <a:t>The Standards for RTOs</a:t>
            </a:r>
          </a:p>
          <a:p>
            <a:pPr marL="530324" indent="-457200"/>
            <a:r>
              <a:rPr lang="en-AU" altLang="en-US" sz="2800" dirty="0" smtClean="0"/>
              <a:t>TAC Users’ Guide – Standards for RTOs</a:t>
            </a:r>
          </a:p>
          <a:p>
            <a:pPr marL="530324" indent="-457200"/>
            <a:r>
              <a:rPr lang="en-AU" altLang="en-US" sz="2800" dirty="0" smtClean="0"/>
              <a:t>The </a:t>
            </a:r>
            <a:r>
              <a:rPr lang="en-AU" altLang="en-US" sz="2800" dirty="0"/>
              <a:t>TAC Risk Framework</a:t>
            </a:r>
          </a:p>
          <a:p>
            <a:pPr marL="530324" indent="-457200"/>
            <a:r>
              <a:rPr lang="en-AU" altLang="en-US" sz="2800" dirty="0"/>
              <a:t>The TAC </a:t>
            </a:r>
            <a:r>
              <a:rPr lang="en-AU" altLang="en-US" sz="2800" dirty="0" smtClean="0"/>
              <a:t>Regulatory </a:t>
            </a:r>
            <a:r>
              <a:rPr lang="en-AU" altLang="en-US" sz="2800" dirty="0"/>
              <a:t>Strategy </a:t>
            </a:r>
            <a:endParaRPr lang="en-AU" altLang="en-US" sz="2800" dirty="0" smtClean="0"/>
          </a:p>
          <a:p>
            <a:pPr marL="530324" indent="-457200"/>
            <a:r>
              <a:rPr lang="en-GB" altLang="en-US" sz="2800" dirty="0" smtClean="0"/>
              <a:t>TAC </a:t>
            </a:r>
            <a:r>
              <a:rPr lang="en-GB" altLang="en-US" sz="2800" dirty="0"/>
              <a:t>Fact Sheet - Assuring the Quality of RTO Processes, Practices and Products</a:t>
            </a:r>
            <a:endParaRPr lang="en-AU" altLang="en-US" sz="2800" dirty="0"/>
          </a:p>
          <a:p>
            <a:pPr marL="530324" indent="-457200"/>
            <a:r>
              <a:rPr lang="en-AU" altLang="en-US" sz="2800" dirty="0"/>
              <a:t>TAC Fact Sheet – Records Management</a:t>
            </a:r>
          </a:p>
          <a:p>
            <a:pPr marL="530324" indent="-457200"/>
            <a:r>
              <a:rPr lang="en-GB" altLang="en-US" sz="2800" dirty="0"/>
              <a:t>TAC Fact Sheet - Managing Non-Compliance against the Standards for RTOs</a:t>
            </a:r>
          </a:p>
          <a:p>
            <a:pPr marL="0" indent="0">
              <a:spcBef>
                <a:spcPts val="1400"/>
              </a:spcBef>
              <a:buNone/>
            </a:pPr>
            <a:endParaRPr lang="en-AU" sz="2400" dirty="0"/>
          </a:p>
          <a:p>
            <a:pPr marL="171450" indent="-171450">
              <a:spcBef>
                <a:spcPts val="1400"/>
              </a:spcBef>
              <a:buFont typeface="Arial" panose="020B0604020202020204" pitchFamily="34" charset="0"/>
              <a:buChar char="•"/>
            </a:pPr>
            <a:endParaRPr lang="en-US" sz="2400" dirty="0"/>
          </a:p>
          <a:p>
            <a:pPr marL="171450" indent="-171450" eaLnBrk="1" hangingPunct="1">
              <a:spcBef>
                <a:spcPts val="1400"/>
              </a:spcBef>
              <a:buFont typeface="Arial" panose="020B0604020202020204" pitchFamily="34" charset="0"/>
              <a:buChar char="•"/>
            </a:pPr>
            <a:endParaRPr lang="en-AU" sz="2400" dirty="0">
              <a:solidFill>
                <a:srgbClr val="442359"/>
              </a:solidFill>
            </a:endParaRPr>
          </a:p>
          <a:p>
            <a:pPr marL="171450" indent="-171450" eaLnBrk="1" hangingPunct="1">
              <a:spcBef>
                <a:spcPts val="1400"/>
              </a:spcBef>
              <a:buFont typeface="Arial" panose="020B0604020202020204" pitchFamily="34" charset="0"/>
              <a:buChar char="•"/>
            </a:pPr>
            <a:endParaRPr lang="en-AU" sz="2400" dirty="0">
              <a:solidFill>
                <a:srgbClr val="442359"/>
              </a:solidFill>
            </a:endParaRPr>
          </a:p>
          <a:p>
            <a:pPr marL="514350" indent="-514350" eaLnBrk="1" hangingPunct="1">
              <a:spcBef>
                <a:spcPts val="1400"/>
              </a:spcBef>
            </a:pPr>
            <a:endParaRPr lang="en-GB" sz="2800" dirty="0"/>
          </a:p>
          <a:p>
            <a:pPr marL="514350" indent="-514350" eaLnBrk="1" hangingPunct="1">
              <a:spcBef>
                <a:spcPts val="1400"/>
              </a:spcBef>
            </a:pPr>
            <a:endParaRPr lang="en-US" sz="2800" dirty="0">
              <a:solidFill>
                <a:srgbClr val="009999"/>
              </a:solidFill>
            </a:endParaRPr>
          </a:p>
          <a:p>
            <a:pPr marL="514350" indent="-514350" eaLnBrk="1" hangingPunct="1">
              <a:spcBef>
                <a:spcPts val="1400"/>
              </a:spcBef>
              <a:buFont typeface="Wingdings" pitchFamily="2" charset="2"/>
              <a:buAutoNum type="arabicPeriod"/>
            </a:pPr>
            <a:endParaRPr lang="en-US" sz="2800" dirty="0">
              <a:solidFill>
                <a:srgbClr val="009999"/>
              </a:solidFill>
            </a:endParaRPr>
          </a:p>
        </p:txBody>
      </p:sp>
    </p:spTree>
    <p:custDataLst>
      <p:tags r:id="rId1"/>
    </p:custDataLst>
    <p:extLst>
      <p:ext uri="{BB962C8B-B14F-4D97-AF65-F5344CB8AC3E}">
        <p14:creationId xmlns:p14="http://schemas.microsoft.com/office/powerpoint/2010/main" val="1067152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2856"/>
            <a:ext cx="8229600" cy="3993307"/>
          </a:xfrm>
        </p:spPr>
        <p:txBody>
          <a:bodyPr/>
          <a:lstStyle/>
          <a:p>
            <a:pPr marL="0" indent="0">
              <a:buFontTx/>
              <a:buNone/>
              <a:defRPr/>
            </a:pPr>
            <a:r>
              <a:rPr lang="en-AU" sz="2800" dirty="0">
                <a:solidFill>
                  <a:srgbClr val="330F4C"/>
                </a:solidFill>
              </a:rPr>
              <a:t>Contact us</a:t>
            </a:r>
          </a:p>
          <a:p>
            <a:pPr marL="0" indent="0">
              <a:buFontTx/>
              <a:buNone/>
              <a:defRPr/>
            </a:pPr>
            <a:r>
              <a:rPr lang="en-AU" sz="2800" dirty="0"/>
              <a:t>​Training Accreditation Council</a:t>
            </a:r>
          </a:p>
          <a:p>
            <a:pPr marL="0" indent="0">
              <a:buFontTx/>
              <a:buNone/>
              <a:defRPr/>
            </a:pPr>
            <a:r>
              <a:rPr lang="en-AU" sz="2800" dirty="0"/>
              <a:t>Locked Bag 16</a:t>
            </a:r>
          </a:p>
          <a:p>
            <a:pPr marL="0" indent="0">
              <a:buFontTx/>
              <a:buNone/>
              <a:defRPr/>
            </a:pPr>
            <a:r>
              <a:rPr lang="en-AU" sz="2800" dirty="0"/>
              <a:t>OSBORNE PARK DC WA 6916</a:t>
            </a:r>
          </a:p>
          <a:p>
            <a:pPr marL="0" indent="0">
              <a:buFontTx/>
              <a:buNone/>
              <a:defRPr/>
            </a:pPr>
            <a:r>
              <a:rPr lang="en-AU" sz="2800" dirty="0"/>
              <a:t>Telephone: (08) 9224 6510</a:t>
            </a:r>
          </a:p>
          <a:p>
            <a:pPr marL="0" indent="0">
              <a:buFontTx/>
              <a:buNone/>
              <a:defRPr/>
            </a:pPr>
            <a:r>
              <a:rPr lang="en-AU" sz="2800" dirty="0"/>
              <a:t>Email: </a:t>
            </a:r>
            <a:r>
              <a:rPr lang="en-AU" sz="2800" u="sng" dirty="0">
                <a:hlinkClick r:id="rId4"/>
              </a:rPr>
              <a:t>tac@dtwd.wa.gov.au</a:t>
            </a:r>
            <a:endParaRPr lang="en-AU" sz="2800" u="sng" dirty="0"/>
          </a:p>
          <a:p>
            <a:pPr marL="0" indent="0">
              <a:buFontTx/>
              <a:buNone/>
              <a:defRPr/>
            </a:pPr>
            <a:r>
              <a:rPr lang="en-AU" sz="2800" dirty="0"/>
              <a:t>Web: </a:t>
            </a:r>
            <a:r>
              <a:rPr lang="en-AU" sz="2800" dirty="0">
                <a:hlinkClick r:id="rId5"/>
              </a:rPr>
              <a:t>www.tac.wa.gov.au</a:t>
            </a:r>
            <a:r>
              <a:rPr lang="en-AU" sz="2800" dirty="0"/>
              <a:t> </a:t>
            </a:r>
            <a:r>
              <a:rPr lang="en-AU" dirty="0"/>
              <a:t/>
            </a:r>
            <a:br>
              <a:rPr lang="en-AU" dirty="0"/>
            </a:br>
            <a:r>
              <a:rPr lang="en-AU" u="sng" dirty="0"/>
              <a:t>​</a:t>
            </a:r>
            <a:endParaRPr lang="en-AU" dirty="0"/>
          </a:p>
          <a:p>
            <a:pPr>
              <a:defRPr/>
            </a:pPr>
            <a:endParaRPr lang="en-AU" dirty="0"/>
          </a:p>
        </p:txBody>
      </p:sp>
      <p:pic>
        <p:nvPicPr>
          <p:cNvPr id="73731"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91250" y="2692400"/>
            <a:ext cx="2179638"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2" name="TextBox 1"/>
          <p:cNvSpPr txBox="1">
            <a:spLocks noChangeArrowheads="1"/>
          </p:cNvSpPr>
          <p:nvPr/>
        </p:nvSpPr>
        <p:spPr bwMode="auto">
          <a:xfrm>
            <a:off x="193675" y="6375400"/>
            <a:ext cx="4816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AU" altLang="en-US" sz="1400" i="1" dirty="0">
                <a:solidFill>
                  <a:srgbClr val="737375"/>
                </a:solidFill>
                <a:latin typeface="Arial" panose="020B0604020202020204" pitchFamily="34" charset="0"/>
              </a:rPr>
              <a:t>Acknowledgement: Some icons designed by </a:t>
            </a:r>
            <a:r>
              <a:rPr lang="en-AU" altLang="en-US" sz="1400" i="1" dirty="0" err="1">
                <a:solidFill>
                  <a:srgbClr val="737375"/>
                </a:solidFill>
                <a:latin typeface="Arial" panose="020B0604020202020204" pitchFamily="34" charset="0"/>
              </a:rPr>
              <a:t>Freepik</a:t>
            </a:r>
            <a:endParaRPr lang="en-AU" altLang="en-US" sz="1400" i="1" dirty="0">
              <a:solidFill>
                <a:srgbClr val="737375"/>
              </a:solidFill>
              <a:latin typeface="Arial" panose="020B0604020202020204" pitchFamily="34" charset="0"/>
            </a:endParaRPr>
          </a:p>
        </p:txBody>
      </p:sp>
    </p:spTree>
    <p:custDataLst>
      <p:tags r:id="rId1"/>
    </p:custDataLst>
    <p:extLst>
      <p:ext uri="{BB962C8B-B14F-4D97-AF65-F5344CB8AC3E}">
        <p14:creationId xmlns:p14="http://schemas.microsoft.com/office/powerpoint/2010/main" val="3123745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AU" altLang="en-US" dirty="0">
                <a:latin typeface="Arial" panose="020B0604020202020204" pitchFamily="34" charset="0"/>
                <a:ea typeface="ＭＳ Ｐゴシック" panose="020B0600070205080204" pitchFamily="34" charset="-128"/>
                <a:cs typeface="Arial" panose="020B0604020202020204" pitchFamily="34" charset="0"/>
              </a:rPr>
              <a:t>Overview   </a:t>
            </a:r>
          </a:p>
        </p:txBody>
      </p:sp>
      <p:sp>
        <p:nvSpPr>
          <p:cNvPr id="7171" name="Content Placeholder 2"/>
          <p:cNvSpPr>
            <a:spLocks noGrp="1"/>
          </p:cNvSpPr>
          <p:nvPr>
            <p:ph idx="1"/>
          </p:nvPr>
        </p:nvSpPr>
        <p:spPr/>
        <p:txBody>
          <a:bodyPr/>
          <a:lstStyle/>
          <a:p>
            <a:r>
              <a:rPr lang="en-AU" altLang="en-US" dirty="0">
                <a:ea typeface="ＭＳ Ｐゴシック" panose="020B0600070205080204" pitchFamily="34" charset="-128"/>
              </a:rPr>
              <a:t>Understanding the TAC Audit Process</a:t>
            </a:r>
          </a:p>
          <a:p>
            <a:r>
              <a:rPr lang="en-GB" altLang="en-US" dirty="0">
                <a:ea typeface="ＭＳ Ｐゴシック" panose="020B0600070205080204" pitchFamily="34" charset="-128"/>
              </a:rPr>
              <a:t>What to expect prior to a TAC Audit</a:t>
            </a:r>
          </a:p>
          <a:p>
            <a:r>
              <a:rPr lang="en-AU" altLang="en-US" dirty="0">
                <a:ea typeface="ＭＳ Ｐゴシック" panose="020B0600070205080204" pitchFamily="34" charset="-128"/>
              </a:rPr>
              <a:t>How to prepare for a </a:t>
            </a:r>
            <a:r>
              <a:rPr lang="en-AU" altLang="en-US" dirty="0" smtClean="0">
                <a:ea typeface="ＭＳ Ｐゴシック" panose="020B0600070205080204" pitchFamily="34" charset="-128"/>
              </a:rPr>
              <a:t>desk </a:t>
            </a:r>
            <a:r>
              <a:rPr lang="en-AU" altLang="en-US" dirty="0">
                <a:ea typeface="ＭＳ Ｐゴシック" panose="020B0600070205080204" pitchFamily="34" charset="-128"/>
              </a:rPr>
              <a:t>audit</a:t>
            </a:r>
          </a:p>
          <a:p>
            <a:r>
              <a:rPr lang="en-AU" altLang="en-US" dirty="0">
                <a:ea typeface="ＭＳ Ｐゴシック" panose="020B0600070205080204" pitchFamily="34" charset="-128"/>
              </a:rPr>
              <a:t>How to prepare for a site audit</a:t>
            </a:r>
          </a:p>
          <a:p>
            <a:r>
              <a:rPr lang="en-AU" altLang="en-US" dirty="0">
                <a:ea typeface="ＭＳ Ｐゴシック" panose="020B0600070205080204" pitchFamily="34" charset="-128"/>
              </a:rPr>
              <a:t>What happens during the site audit</a:t>
            </a:r>
          </a:p>
          <a:p>
            <a:r>
              <a:rPr lang="en-AU" altLang="en-US" dirty="0">
                <a:ea typeface="ＭＳ Ｐゴシック" panose="020B0600070205080204" pitchFamily="34" charset="-128"/>
              </a:rPr>
              <a:t>What happens after a TAC audit</a:t>
            </a:r>
          </a:p>
          <a:p>
            <a:r>
              <a:rPr lang="en-AU" altLang="en-US" dirty="0">
                <a:ea typeface="ＭＳ Ｐゴシック" panose="020B0600070205080204" pitchFamily="34" charset="-128"/>
              </a:rPr>
              <a:t>What </a:t>
            </a:r>
            <a:r>
              <a:rPr lang="en-AU" altLang="en-US" dirty="0" smtClean="0">
                <a:ea typeface="ＭＳ Ｐゴシック" panose="020B0600070205080204" pitchFamily="34" charset="-128"/>
              </a:rPr>
              <a:t>happens </a:t>
            </a:r>
            <a:r>
              <a:rPr lang="en-AU" altLang="en-US" dirty="0">
                <a:ea typeface="ＭＳ Ｐゴシック" panose="020B0600070205080204" pitchFamily="34" charset="-128"/>
              </a:rPr>
              <a:t>n</a:t>
            </a:r>
            <a:r>
              <a:rPr lang="en-AU" altLang="en-US" dirty="0" smtClean="0">
                <a:ea typeface="ＭＳ Ｐゴシック" panose="020B0600070205080204" pitchFamily="34" charset="-128"/>
              </a:rPr>
              <a:t>ext</a:t>
            </a:r>
            <a:r>
              <a:rPr lang="en-AU" altLang="en-US" dirty="0">
                <a:ea typeface="ＭＳ Ｐゴシック" panose="020B0600070205080204" pitchFamily="34" charset="-128"/>
              </a:rPr>
              <a:t>?</a:t>
            </a:r>
          </a:p>
          <a:p>
            <a:endParaRPr lang="en-AU" altLang="en-US" dirty="0">
              <a:ea typeface="ＭＳ Ｐゴシック" panose="020B0600070205080204" pitchFamily="34" charset="-128"/>
            </a:endParaRPr>
          </a:p>
        </p:txBody>
      </p:sp>
      <p:pic>
        <p:nvPicPr>
          <p:cNvPr id="717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9292" y="5030787"/>
            <a:ext cx="2134707" cy="182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28F03F0E-DA56-43B7-B572-6F8B360176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3386" y="3429000"/>
            <a:ext cx="3473414" cy="3241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9" name="Title 1"/>
          <p:cNvSpPr>
            <a:spLocks noGrp="1"/>
          </p:cNvSpPr>
          <p:nvPr>
            <p:ph type="title"/>
          </p:nvPr>
        </p:nvSpPr>
        <p:spPr>
          <a:xfrm>
            <a:off x="2486025" y="579438"/>
            <a:ext cx="6400800" cy="1827212"/>
          </a:xfrm>
        </p:spPr>
        <p:txBody>
          <a:bodyPr/>
          <a:lstStyle/>
          <a:p>
            <a:r>
              <a:rPr lang="en-AU" altLang="en-US" sz="3200">
                <a:ea typeface="ＭＳ Ｐゴシック" panose="020B0600070205080204" pitchFamily="34" charset="-128"/>
              </a:rPr>
              <a:t>Understanding the Audit Process</a:t>
            </a:r>
            <a:endParaRPr lang="en-AU" altLang="en-US" sz="3200" dirty="0">
              <a:ea typeface="ＭＳ Ｐゴシック" panose="020B0600070205080204" pitchFamily="34" charset="-128"/>
            </a:endParaRPr>
          </a:p>
        </p:txBody>
      </p:sp>
      <p:sp>
        <p:nvSpPr>
          <p:cNvPr id="9220" name="Content Placeholder 2"/>
          <p:cNvSpPr>
            <a:spLocks noGrp="1"/>
          </p:cNvSpPr>
          <p:nvPr>
            <p:ph idx="1"/>
          </p:nvPr>
        </p:nvSpPr>
        <p:spPr/>
        <p:txBody>
          <a:bodyPr/>
          <a:lstStyle/>
          <a:p>
            <a:endParaRPr lang="en-AU" altLang="en-US" sz="2800" dirty="0">
              <a:ea typeface="ＭＳ Ｐゴシック" panose="020B0600070205080204" pitchFamily="34" charset="-128"/>
            </a:endParaRPr>
          </a:p>
          <a:p>
            <a:r>
              <a:rPr lang="en-AU" altLang="en-US" dirty="0">
                <a:ea typeface="ＭＳ Ｐゴシック" panose="020B0600070205080204" pitchFamily="34" charset="-128"/>
              </a:rPr>
              <a:t>What is an audit?</a:t>
            </a:r>
          </a:p>
          <a:p>
            <a:r>
              <a:rPr lang="en-AU" altLang="en-US" dirty="0">
                <a:ea typeface="ＭＳ Ｐゴシック" panose="020B0600070205080204" pitchFamily="34" charset="-128"/>
              </a:rPr>
              <a:t>Why TAC conducts audits</a:t>
            </a:r>
          </a:p>
          <a:p>
            <a:r>
              <a:rPr lang="en-AU" altLang="en-US" dirty="0">
                <a:ea typeface="ＭＳ Ｐゴシック" panose="020B0600070205080204" pitchFamily="34" charset="-128"/>
              </a:rPr>
              <a:t>TAC </a:t>
            </a:r>
            <a:r>
              <a:rPr lang="en-AU" altLang="en-US" dirty="0" smtClean="0">
                <a:ea typeface="ＭＳ Ｐゴシック" panose="020B0600070205080204" pitchFamily="34" charset="-128"/>
              </a:rPr>
              <a:t>audit </a:t>
            </a:r>
            <a:r>
              <a:rPr lang="en-AU" altLang="en-US" dirty="0">
                <a:ea typeface="ＭＳ Ｐゴシック" panose="020B0600070205080204" pitchFamily="34" charset="-128"/>
              </a:rPr>
              <a:t>objectives </a:t>
            </a:r>
          </a:p>
          <a:p>
            <a:r>
              <a:rPr lang="en-AU" altLang="en-US" dirty="0">
                <a:ea typeface="ＭＳ Ｐゴシック" panose="020B0600070205080204" pitchFamily="34" charset="-128"/>
              </a:rPr>
              <a:t>TAC </a:t>
            </a:r>
            <a:r>
              <a:rPr lang="en-AU" altLang="en-US" dirty="0" smtClean="0">
                <a:ea typeface="ＭＳ Ｐゴシック" panose="020B0600070205080204" pitchFamily="34" charset="-128"/>
              </a:rPr>
              <a:t>audit </a:t>
            </a:r>
            <a:r>
              <a:rPr lang="en-AU" altLang="en-US" dirty="0">
                <a:ea typeface="ＭＳ Ｐゴシック" panose="020B0600070205080204" pitchFamily="34" charset="-128"/>
              </a:rPr>
              <a:t>principles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54588" y="3021467"/>
            <a:ext cx="3932237"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le 1"/>
          <p:cNvSpPr>
            <a:spLocks noGrp="1"/>
          </p:cNvSpPr>
          <p:nvPr>
            <p:ph type="title"/>
          </p:nvPr>
        </p:nvSpPr>
        <p:spPr>
          <a:xfrm>
            <a:off x="2486025"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How does TAC use audits?</a:t>
            </a:r>
          </a:p>
        </p:txBody>
      </p:sp>
      <p:sp>
        <p:nvSpPr>
          <p:cNvPr id="9220" name="Content Placeholder 2"/>
          <p:cNvSpPr>
            <a:spLocks noGrp="1"/>
          </p:cNvSpPr>
          <p:nvPr>
            <p:ph idx="1"/>
          </p:nvPr>
        </p:nvSpPr>
        <p:spPr/>
        <p:txBody>
          <a:bodyPr/>
          <a:lstStyle/>
          <a:p>
            <a:r>
              <a:rPr lang="en-AU" altLang="en-US" dirty="0">
                <a:ea typeface="ＭＳ Ｐゴシック" panose="020B0600070205080204" pitchFamily="34" charset="-128"/>
              </a:rPr>
              <a:t>Category of audits</a:t>
            </a:r>
          </a:p>
          <a:p>
            <a:r>
              <a:rPr lang="en-AU" altLang="en-US" dirty="0">
                <a:ea typeface="ＭＳ Ｐゴシック" panose="020B0600070205080204" pitchFamily="34" charset="-128"/>
              </a:rPr>
              <a:t>Audit methods</a:t>
            </a:r>
          </a:p>
          <a:p>
            <a:r>
              <a:rPr lang="en-AU" altLang="en-US" dirty="0">
                <a:ea typeface="ＭＳ Ｐゴシック" panose="020B0600070205080204" pitchFamily="34" charset="-128"/>
              </a:rPr>
              <a:t>The audit team </a:t>
            </a:r>
          </a:p>
          <a:p>
            <a:r>
              <a:rPr lang="en-AU" altLang="en-US" dirty="0">
                <a:ea typeface="ＭＳ Ｐゴシック" panose="020B0600070205080204" pitchFamily="34" charset="-128"/>
              </a:rPr>
              <a:t>Consultants at audit</a:t>
            </a:r>
          </a:p>
        </p:txBody>
      </p:sp>
    </p:spTree>
    <p:extLst>
      <p:ext uri="{BB962C8B-B14F-4D97-AF65-F5344CB8AC3E}">
        <p14:creationId xmlns:p14="http://schemas.microsoft.com/office/powerpoint/2010/main" val="3827106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91300" y="3816350"/>
            <a:ext cx="20955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What to Expect Prior to a TAC Audit</a:t>
            </a:r>
          </a:p>
        </p:txBody>
      </p:sp>
      <p:sp>
        <p:nvSpPr>
          <p:cNvPr id="11267" name="Content Placeholder 2"/>
          <p:cNvSpPr>
            <a:spLocks noGrp="1"/>
          </p:cNvSpPr>
          <p:nvPr>
            <p:ph idx="1"/>
          </p:nvPr>
        </p:nvSpPr>
        <p:spPr>
          <a:xfrm>
            <a:off x="457200" y="1989138"/>
            <a:ext cx="8229600" cy="4525962"/>
          </a:xfrm>
        </p:spPr>
        <p:txBody>
          <a:bodyPr/>
          <a:lstStyle/>
          <a:p>
            <a:r>
              <a:rPr lang="en-AU" altLang="en-US" dirty="0">
                <a:ea typeface="ＭＳ Ｐゴシック" panose="020B0600070205080204" pitchFamily="34" charset="-128"/>
              </a:rPr>
              <a:t>Scheduling a site </a:t>
            </a:r>
            <a:r>
              <a:rPr lang="en-AU" altLang="en-US" dirty="0" smtClean="0">
                <a:ea typeface="ＭＳ Ｐゴシック" panose="020B0600070205080204" pitchFamily="34" charset="-128"/>
              </a:rPr>
              <a:t>audit</a:t>
            </a:r>
            <a:endParaRPr lang="en-AU" altLang="en-US" dirty="0">
              <a:ea typeface="ＭＳ Ｐゴシック" panose="020B0600070205080204" pitchFamily="34" charset="-128"/>
            </a:endParaRPr>
          </a:p>
          <a:p>
            <a:r>
              <a:rPr lang="en-AU" altLang="en-US" dirty="0">
                <a:ea typeface="ＭＳ Ｐゴシック" panose="020B0600070205080204" pitchFamily="34" charset="-128"/>
              </a:rPr>
              <a:t>Cancelling and </a:t>
            </a:r>
            <a:r>
              <a:rPr lang="en-AU" altLang="en-US" dirty="0" smtClean="0">
                <a:ea typeface="ＭＳ Ｐゴシック" panose="020B0600070205080204" pitchFamily="34" charset="-128"/>
              </a:rPr>
              <a:t>rescheduling</a:t>
            </a:r>
            <a:endParaRPr lang="en-AU" altLang="en-US" dirty="0">
              <a:ea typeface="ＭＳ Ｐゴシック" panose="020B0600070205080204" pitchFamily="34" charset="-128"/>
            </a:endParaRPr>
          </a:p>
          <a:p>
            <a:r>
              <a:rPr lang="en-GB" altLang="en-US" dirty="0">
                <a:ea typeface="ＭＳ Ｐゴシック" panose="020B0600070205080204" pitchFamily="34" charset="-128"/>
              </a:rPr>
              <a:t>Auditing at a </a:t>
            </a:r>
            <a:r>
              <a:rPr lang="en-GB" altLang="en-US" dirty="0" smtClean="0">
                <a:ea typeface="ＭＳ Ｐゴシック" panose="020B0600070205080204" pitchFamily="34" charset="-128"/>
              </a:rPr>
              <a:t>private residence</a:t>
            </a:r>
            <a:endParaRPr lang="en-AU" altLang="en-US" dirty="0">
              <a:ea typeface="ＭＳ Ｐゴシック" panose="020B0600070205080204" pitchFamily="34" charset="-128"/>
            </a:endParaRPr>
          </a:p>
          <a:p>
            <a:r>
              <a:rPr lang="en-GB" altLang="en-US" dirty="0">
                <a:ea typeface="ＭＳ Ｐゴシック" panose="020B0600070205080204" pitchFamily="34" charset="-128"/>
              </a:rPr>
              <a:t>Changing </a:t>
            </a:r>
            <a:r>
              <a:rPr lang="en-GB" altLang="en-US" dirty="0" smtClean="0">
                <a:ea typeface="ＭＳ Ｐゴシック" panose="020B0600070205080204" pitchFamily="34" charset="-128"/>
              </a:rPr>
              <a:t>audit scope </a:t>
            </a:r>
            <a:r>
              <a:rPr lang="en-GB" altLang="en-US" dirty="0">
                <a:ea typeface="ＭＳ Ｐゴシック" panose="020B0600070205080204" pitchFamily="34" charset="-128"/>
              </a:rPr>
              <a:t>once an </a:t>
            </a:r>
            <a:r>
              <a:rPr lang="en-GB" altLang="en-US" dirty="0" smtClean="0">
                <a:ea typeface="ＭＳ Ｐゴシック" panose="020B0600070205080204" pitchFamily="34" charset="-128"/>
              </a:rPr>
              <a:t>audit </a:t>
            </a:r>
            <a:r>
              <a:rPr lang="en-GB" altLang="en-US" dirty="0">
                <a:ea typeface="ＭＳ Ｐゴシック" panose="020B0600070205080204" pitchFamily="34" charset="-128"/>
              </a:rPr>
              <a:t>is </a:t>
            </a:r>
            <a:r>
              <a:rPr lang="en-GB" altLang="en-US" dirty="0" smtClean="0">
                <a:ea typeface="ＭＳ Ｐゴシック" panose="020B0600070205080204" pitchFamily="34" charset="-128"/>
              </a:rPr>
              <a:t>scheduled</a:t>
            </a:r>
            <a:endParaRPr lang="en-AU" altLang="en-US" dirty="0">
              <a:ea typeface="ＭＳ Ｐゴシック" panose="020B0600070205080204" pitchFamily="34" charset="-128"/>
            </a:endParaRPr>
          </a:p>
          <a:p>
            <a:r>
              <a:rPr lang="en-AU" altLang="en-US" dirty="0" smtClean="0">
                <a:ea typeface="ＭＳ Ｐゴシック" panose="020B0600070205080204" pitchFamily="34" charset="-128"/>
              </a:rPr>
              <a:t>Auditor requests </a:t>
            </a:r>
            <a:r>
              <a:rPr lang="en-AU" altLang="en-US" dirty="0">
                <a:ea typeface="ＭＳ Ｐゴシック" panose="020B0600070205080204" pitchFamily="34" charset="-128"/>
              </a:rPr>
              <a:t>for </a:t>
            </a:r>
            <a:r>
              <a:rPr lang="en-AU" altLang="en-US" dirty="0" smtClean="0">
                <a:ea typeface="ＭＳ Ｐゴシック" panose="020B0600070205080204" pitchFamily="34" charset="-128"/>
              </a:rPr>
              <a:t>information</a:t>
            </a:r>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100584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How to prepare for </a:t>
            </a:r>
            <a:r>
              <a:rPr lang="en-GB" altLang="en-US" dirty="0" smtClean="0">
                <a:latin typeface="Arial" panose="020B0604020202020204" pitchFamily="34" charset="0"/>
                <a:ea typeface="ＭＳ Ｐゴシック" panose="020B0600070205080204" pitchFamily="34" charset="-128"/>
                <a:cs typeface="Arial" panose="020B0604020202020204" pitchFamily="34" charset="0"/>
              </a:rPr>
              <a:t>an audit</a:t>
            </a:r>
            <a:endParaRPr lang="en-GB" altLang="en-US"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15363" name="Content Placeholder 2"/>
          <p:cNvSpPr>
            <a:spLocks noGrp="1"/>
          </p:cNvSpPr>
          <p:nvPr>
            <p:ph idx="1"/>
          </p:nvPr>
        </p:nvSpPr>
        <p:spPr>
          <a:xfrm>
            <a:off x="457200" y="2406650"/>
            <a:ext cx="8229600" cy="4157663"/>
          </a:xfrm>
        </p:spPr>
        <p:txBody>
          <a:bodyPr/>
          <a:lstStyle/>
          <a:p>
            <a:pPr marL="457200" lvl="1" indent="0">
              <a:buNone/>
              <a:defRPr/>
            </a:pPr>
            <a:r>
              <a:rPr lang="en-AU" altLang="en-US" sz="3200" dirty="0" smtClean="0">
                <a:ea typeface="ＭＳ Ｐゴシック" panose="020B0600070205080204" pitchFamily="34" charset="-128"/>
              </a:rPr>
              <a:t>Compile </a:t>
            </a:r>
            <a:r>
              <a:rPr lang="en-AU" altLang="en-US" sz="3200" dirty="0">
                <a:ea typeface="ＭＳ Ｐゴシック" panose="020B0600070205080204" pitchFamily="34" charset="-128"/>
              </a:rPr>
              <a:t>&amp; send evidence </a:t>
            </a:r>
            <a:r>
              <a:rPr lang="en-AU" altLang="en-US" sz="3200" dirty="0" smtClean="0">
                <a:ea typeface="ＭＳ Ｐゴシック" panose="020B0600070205080204" pitchFamily="34" charset="-128"/>
              </a:rPr>
              <a:t>- clearly </a:t>
            </a:r>
            <a:r>
              <a:rPr lang="en-AU" altLang="en-US" sz="3200" dirty="0">
                <a:ea typeface="ＭＳ Ｐゴシック" panose="020B0600070205080204" pitchFamily="34" charset="-128"/>
              </a:rPr>
              <a:t>referenced and indexed</a:t>
            </a:r>
          </a:p>
          <a:p>
            <a:pPr>
              <a:defRPr/>
            </a:pPr>
            <a:endParaRPr lang="en-AU" altLang="en-US" dirty="0">
              <a:ea typeface="ＭＳ Ｐゴシック" panose="020B0600070205080204" pitchFamily="34" charset="-128"/>
            </a:endParaRPr>
          </a:p>
        </p:txBody>
      </p:sp>
    </p:spTree>
    <p:extLst>
      <p:ext uri="{BB962C8B-B14F-4D97-AF65-F5344CB8AC3E}">
        <p14:creationId xmlns:p14="http://schemas.microsoft.com/office/powerpoint/2010/main" val="568701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EC7C2CC7-06FA-4639-AA9A-6B869EAA1E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4980519"/>
            <a:ext cx="2514599" cy="1877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5"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How to prepare for a </a:t>
            </a:r>
            <a:r>
              <a:rPr lang="en-GB" altLang="en-US" dirty="0" smtClean="0">
                <a:latin typeface="Arial" panose="020B0604020202020204" pitchFamily="34" charset="0"/>
                <a:ea typeface="ＭＳ Ｐゴシック" panose="020B0600070205080204" pitchFamily="34" charset="-128"/>
                <a:cs typeface="Arial" panose="020B0604020202020204" pitchFamily="34" charset="0"/>
              </a:rPr>
              <a:t>desk audit</a:t>
            </a:r>
            <a:endParaRPr lang="en-GB" altLang="en-US"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15363" name="Content Placeholder 2"/>
          <p:cNvSpPr>
            <a:spLocks noGrp="1"/>
          </p:cNvSpPr>
          <p:nvPr>
            <p:ph idx="1"/>
          </p:nvPr>
        </p:nvSpPr>
        <p:spPr>
          <a:xfrm>
            <a:off x="217712" y="2418443"/>
            <a:ext cx="8229600" cy="4157663"/>
          </a:xfrm>
        </p:spPr>
        <p:txBody>
          <a:bodyPr/>
          <a:lstStyle/>
          <a:p>
            <a:pPr marL="0" indent="0">
              <a:buFontTx/>
              <a:buNone/>
              <a:defRPr/>
            </a:pPr>
            <a:r>
              <a:rPr lang="en-AU" altLang="en-US" dirty="0">
                <a:ea typeface="ＭＳ Ｐゴシック" panose="020B0600070205080204" pitchFamily="34" charset="-128"/>
              </a:rPr>
              <a:t>D</a:t>
            </a:r>
            <a:r>
              <a:rPr lang="en-AU" altLang="en-US" dirty="0" smtClean="0">
                <a:ea typeface="ＭＳ Ｐゴシック" panose="020B0600070205080204" pitchFamily="34" charset="-128"/>
              </a:rPr>
              <a:t>esk </a:t>
            </a:r>
            <a:r>
              <a:rPr lang="en-AU" altLang="en-US" dirty="0">
                <a:ea typeface="ＭＳ Ｐゴシック" panose="020B0600070205080204" pitchFamily="34" charset="-128"/>
              </a:rPr>
              <a:t>Audit</a:t>
            </a:r>
          </a:p>
          <a:p>
            <a:pPr lvl="1">
              <a:defRPr/>
            </a:pPr>
            <a:r>
              <a:rPr lang="en-GB" sz="3200" dirty="0"/>
              <a:t>A desk audit is an audit that is conducted off site, but may involve email or telephone contact with the RTO or applicant. A desk audit may be used where a physical inspection is not required.</a:t>
            </a:r>
            <a:endParaRPr lang="en-AU" altLang="en-US" sz="3200" dirty="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FontTx/>
              <a:buNone/>
              <a:defRPr/>
            </a:pPr>
            <a:r>
              <a:rPr lang="en-AU" altLang="en-US" dirty="0">
                <a:ea typeface="ＭＳ Ｐゴシック" panose="020B0600070205080204" pitchFamily="34" charset="-128"/>
              </a:rPr>
              <a:t>Site Audit</a:t>
            </a:r>
          </a:p>
          <a:p>
            <a:pPr lvl="1">
              <a:defRPr/>
            </a:pPr>
            <a:r>
              <a:rPr lang="en-AU" altLang="en-US" sz="3200" dirty="0">
                <a:ea typeface="ＭＳ Ｐゴシック" panose="020B0600070205080204" pitchFamily="34" charset="-128"/>
              </a:rPr>
              <a:t>Be informed</a:t>
            </a:r>
          </a:p>
          <a:p>
            <a:pPr lvl="1">
              <a:defRPr/>
            </a:pPr>
            <a:r>
              <a:rPr lang="en-AU" altLang="en-US" sz="3200" dirty="0">
                <a:ea typeface="ＭＳ Ｐゴシック" panose="020B0600070205080204" pitchFamily="34" charset="-128"/>
              </a:rPr>
              <a:t>Conduct a self-assessment</a:t>
            </a:r>
          </a:p>
          <a:p>
            <a:pPr lvl="1">
              <a:defRPr/>
            </a:pPr>
            <a:r>
              <a:rPr lang="en-AU" altLang="en-US" sz="3200" dirty="0">
                <a:ea typeface="ＭＳ Ｐゴシック" panose="020B0600070205080204" pitchFamily="34" charset="-128"/>
              </a:rPr>
              <a:t>Identify and prepare your audit team</a:t>
            </a:r>
          </a:p>
          <a:p>
            <a:pPr lvl="1">
              <a:defRPr/>
            </a:pPr>
            <a:r>
              <a:rPr lang="en-AU" altLang="en-US" sz="3200" dirty="0">
                <a:ea typeface="ＭＳ Ｐゴシック" panose="020B0600070205080204" pitchFamily="34" charset="-128"/>
              </a:rPr>
              <a:t>Allocate guide </a:t>
            </a:r>
          </a:p>
          <a:p>
            <a:pPr lvl="1">
              <a:defRPr/>
            </a:pPr>
            <a:r>
              <a:rPr lang="en-AU" altLang="en-US" sz="3200" dirty="0">
                <a:ea typeface="ＭＳ Ｐゴシック" panose="020B0600070205080204" pitchFamily="34" charset="-128"/>
              </a:rPr>
              <a:t>Allocate a workspace</a:t>
            </a:r>
          </a:p>
          <a:p>
            <a:pPr lvl="1">
              <a:defRPr/>
            </a:pPr>
            <a:r>
              <a:rPr lang="en-AU" altLang="en-US" sz="3200" dirty="0">
                <a:ea typeface="ＭＳ Ｐゴシック" panose="020B0600070205080204" pitchFamily="34" charset="-128"/>
              </a:rPr>
              <a:t>Inform the </a:t>
            </a:r>
            <a:r>
              <a:rPr lang="en-AU" altLang="en-US" sz="3200" dirty="0" smtClean="0">
                <a:ea typeface="ＭＳ Ｐゴシック" panose="020B0600070205080204" pitchFamily="34" charset="-128"/>
              </a:rPr>
              <a:t>Auditor </a:t>
            </a:r>
            <a:r>
              <a:rPr lang="en-AU" altLang="en-US" sz="3200" dirty="0">
                <a:ea typeface="ＭＳ Ｐゴシック" panose="020B0600070205080204" pitchFamily="34" charset="-128"/>
              </a:rPr>
              <a:t>of any special          </a:t>
            </a:r>
            <a:r>
              <a:rPr lang="en-AU" altLang="en-US" sz="3200" i="1" dirty="0">
                <a:ea typeface="ＭＳ Ｐゴシック" panose="020B0600070205080204" pitchFamily="34" charset="-128"/>
              </a:rPr>
              <a:t>  </a:t>
            </a:r>
            <a:r>
              <a:rPr lang="en-AU" altLang="en-US" sz="3200" dirty="0">
                <a:ea typeface="ＭＳ Ｐゴシック" panose="020B0600070205080204" pitchFamily="34" charset="-128"/>
              </a:rPr>
              <a:t>   arrangements</a:t>
            </a:r>
          </a:p>
          <a:p>
            <a:pPr>
              <a:defRPr/>
            </a:pPr>
            <a:endParaRPr lang="en-AU" dirty="0"/>
          </a:p>
        </p:txBody>
      </p:sp>
      <p:sp>
        <p:nvSpPr>
          <p:cNvPr id="15363"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How to prepare for a site audit</a:t>
            </a:r>
          </a:p>
        </p:txBody>
      </p:sp>
      <p:pic>
        <p:nvPicPr>
          <p:cNvPr id="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9125" y="4321084"/>
            <a:ext cx="3892550" cy="253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743200" y="579438"/>
            <a:ext cx="6400800" cy="1827212"/>
          </a:xfrm>
        </p:spPr>
        <p:txBody>
          <a:bodyPr/>
          <a:lstStyle/>
          <a:p>
            <a:r>
              <a:rPr lang="en-GB" altLang="en-US" dirty="0">
                <a:latin typeface="Arial" panose="020B0604020202020204" pitchFamily="34" charset="0"/>
                <a:ea typeface="ＭＳ Ｐゴシック" panose="020B0600070205080204" pitchFamily="34" charset="-128"/>
                <a:cs typeface="Arial" panose="020B0604020202020204" pitchFamily="34" charset="0"/>
              </a:rPr>
              <a:t>What happens during the site audit</a:t>
            </a:r>
          </a:p>
        </p:txBody>
      </p:sp>
      <p:sp>
        <p:nvSpPr>
          <p:cNvPr id="17411" name="Content Placeholder 2"/>
          <p:cNvSpPr>
            <a:spLocks noGrp="1"/>
          </p:cNvSpPr>
          <p:nvPr>
            <p:ph idx="1"/>
          </p:nvPr>
        </p:nvSpPr>
        <p:spPr/>
        <p:txBody>
          <a:bodyPr/>
          <a:lstStyle/>
          <a:p>
            <a:r>
              <a:rPr lang="en-AU" altLang="en-US" dirty="0">
                <a:ea typeface="ＭＳ Ｐゴシック" panose="020B0600070205080204" pitchFamily="34" charset="-128"/>
              </a:rPr>
              <a:t>Be prepared</a:t>
            </a:r>
          </a:p>
          <a:p>
            <a:r>
              <a:rPr lang="en-AU" altLang="en-US" dirty="0">
                <a:ea typeface="ＭＳ Ｐゴシック" panose="020B0600070205080204" pitchFamily="34" charset="-128"/>
              </a:rPr>
              <a:t>Entry meeting</a:t>
            </a:r>
          </a:p>
          <a:p>
            <a:r>
              <a:rPr lang="en-AU" altLang="en-US" dirty="0">
                <a:ea typeface="ＭＳ Ｐゴシック" panose="020B0600070205080204" pitchFamily="34" charset="-128"/>
              </a:rPr>
              <a:t>Collecting evidence</a:t>
            </a:r>
          </a:p>
          <a:p>
            <a:pPr lvl="1"/>
            <a:r>
              <a:rPr lang="en-AU" altLang="en-US" sz="3200" dirty="0">
                <a:ea typeface="ＭＳ Ｐゴシック" panose="020B0600070205080204" pitchFamily="34" charset="-128"/>
              </a:rPr>
              <a:t>Reviewing documents</a:t>
            </a:r>
          </a:p>
          <a:p>
            <a:pPr lvl="1"/>
            <a:r>
              <a:rPr lang="en-AU" altLang="en-US" sz="3200" dirty="0">
                <a:ea typeface="ＭＳ Ｐゴシック" panose="020B0600070205080204" pitchFamily="34" charset="-128"/>
              </a:rPr>
              <a:t>Staff interview</a:t>
            </a:r>
          </a:p>
          <a:p>
            <a:pPr lvl="1"/>
            <a:r>
              <a:rPr lang="en-AU" altLang="en-US" sz="3200" dirty="0">
                <a:ea typeface="ＭＳ Ｐゴシック" panose="020B0600070205080204" pitchFamily="34" charset="-128"/>
              </a:rPr>
              <a:t>Student/client interviews</a:t>
            </a:r>
          </a:p>
          <a:p>
            <a:r>
              <a:rPr lang="en-AU" altLang="en-US" dirty="0">
                <a:ea typeface="ＭＳ Ｐゴシック" panose="020B0600070205080204" pitchFamily="34" charset="-128"/>
              </a:rPr>
              <a:t>Exit interviews</a:t>
            </a:r>
          </a:p>
        </p:txBody>
      </p:sp>
      <p:pic>
        <p:nvPicPr>
          <p:cNvPr id="1741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56250" y="4360772"/>
            <a:ext cx="3892550" cy="253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412252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0097ABB4BE8241A1DB90EDDF60D4A9" ma:contentTypeVersion="9" ma:contentTypeDescription="Create a new document." ma:contentTypeScope="" ma:versionID="f523196d0a2e6113ccf31cad4dd2103a">
  <xsd:schema xmlns:xsd="http://www.w3.org/2001/XMLSchema" xmlns:xs="http://www.w3.org/2001/XMLSchema" xmlns:p="http://schemas.microsoft.com/office/2006/metadata/properties" xmlns:ns3="0a97a9d6-0c2b-40f9-858d-a43a94655cda" targetNamespace="http://schemas.microsoft.com/office/2006/metadata/properties" ma:root="true" ma:fieldsID="4ce34bfffa95801a38b569db3512cc2a" ns3:_="">
    <xsd:import namespace="0a97a9d6-0c2b-40f9-858d-a43a94655cd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97a9d6-0c2b-40f9-858d-a43a94655c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838EF8-A764-46CB-8C3D-2679232DE953}">
  <ds:schemaRefs>
    <ds:schemaRef ds:uri="http://schemas.microsoft.com/sharepoint/v3/contenttype/forms"/>
  </ds:schemaRefs>
</ds:datastoreItem>
</file>

<file path=customXml/itemProps2.xml><?xml version="1.0" encoding="utf-8"?>
<ds:datastoreItem xmlns:ds="http://schemas.openxmlformats.org/officeDocument/2006/customXml" ds:itemID="{6D977033-E051-4A4C-98CB-4983106B2378}">
  <ds:schemaRef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terms/"/>
    <ds:schemaRef ds:uri="http://purl.org/dc/elements/1.1/"/>
    <ds:schemaRef ds:uri="http://schemas.openxmlformats.org/package/2006/metadata/core-properties"/>
    <ds:schemaRef ds:uri="0a97a9d6-0c2b-40f9-858d-a43a94655cda"/>
    <ds:schemaRef ds:uri="http://purl.org/dc/dcmitype/"/>
  </ds:schemaRefs>
</ds:datastoreItem>
</file>

<file path=customXml/itemProps3.xml><?xml version="1.0" encoding="utf-8"?>
<ds:datastoreItem xmlns:ds="http://schemas.openxmlformats.org/officeDocument/2006/customXml" ds:itemID="{3A7DD1D9-0EB6-4A86-A43D-0ADFFA36D1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a97a9d6-0c2b-40f9-858d-a43a94655c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15688</TotalTime>
  <Words>6094</Words>
  <Application>Microsoft Office PowerPoint</Application>
  <PresentationFormat>On-screen Show (4:3)</PresentationFormat>
  <Paragraphs>710</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ＭＳ Ｐゴシック</vt:lpstr>
      <vt:lpstr>Arial</vt:lpstr>
      <vt:lpstr>Arial Narrow</vt:lpstr>
      <vt:lpstr>Brush Script MT</vt:lpstr>
      <vt:lpstr>Calibri</vt:lpstr>
      <vt:lpstr>Wingdings</vt:lpstr>
      <vt:lpstr>Office Theme</vt:lpstr>
      <vt:lpstr>Preparing for Audit   Michaela Tarpley </vt:lpstr>
      <vt:lpstr>Overview   </vt:lpstr>
      <vt:lpstr>Understanding the Audit Process</vt:lpstr>
      <vt:lpstr>How does TAC use audits?</vt:lpstr>
      <vt:lpstr>What to Expect Prior to a TAC Audit</vt:lpstr>
      <vt:lpstr>How to prepare for an audit</vt:lpstr>
      <vt:lpstr>How to prepare for a desk audit</vt:lpstr>
      <vt:lpstr>How to prepare for a site audit</vt:lpstr>
      <vt:lpstr>What happens during the site audit</vt:lpstr>
      <vt:lpstr>What happens after a TAC audit</vt:lpstr>
      <vt:lpstr>What Happens Next?</vt:lpstr>
      <vt:lpstr>Questions</vt:lpstr>
      <vt:lpstr>References and Resources</vt:lpstr>
      <vt:lpstr>PowerPoint Presentation</vt:lpstr>
    </vt:vector>
  </TitlesOfParts>
  <Company>Linkletters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dc:creator>
  <cp:lastModifiedBy>Morena Stanley</cp:lastModifiedBy>
  <cp:revision>239</cp:revision>
  <cp:lastPrinted>2020-09-14T02:43:16Z</cp:lastPrinted>
  <dcterms:created xsi:type="dcterms:W3CDTF">2008-06-16T01:52:27Z</dcterms:created>
  <dcterms:modified xsi:type="dcterms:W3CDTF">2021-05-28T05:04:03Z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0x010100040097ABB4BE8241A1DB90EDDF60D4A9</vt:lpwstr>
  </property>
</Properties>
</file>